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1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notesSlides/notesSlide2.xml" ContentType="application/vnd.openxmlformats-officedocument.presentationml.notesSlide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notesSlides/notesSlide3.xml" ContentType="application/vnd.openxmlformats-officedocument.presentationml.notesSlide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notesSlides/notesSlide4.xml" ContentType="application/vnd.openxmlformats-officedocument.presentationml.notesSlide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notesSlides/notesSlide5.xml" ContentType="application/vnd.openxmlformats-officedocument.presentationml.notesSlide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notesSlides/notesSlide6.xml" ContentType="application/vnd.openxmlformats-officedocument.presentationml.notesSlide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notesSlides/notesSlide7.xml" ContentType="application/vnd.openxmlformats-officedocument.presentationml.notesSlide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notesSlides/notesSlide8.xml" ContentType="application/vnd.openxmlformats-officedocument.presentationml.notesSlide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notesSlides/notesSlide9.xml" ContentType="application/vnd.openxmlformats-officedocument.presentationml.notesSlide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notesSlides/notesSlide10.xml" ContentType="application/vnd.openxmlformats-officedocument.presentationml.notesSlide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303" r:id="rId29"/>
    <p:sldId id="285" r:id="rId30"/>
    <p:sldId id="304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5" r:id="rId46"/>
    <p:sldId id="306" r:id="rId47"/>
    <p:sldId id="300" r:id="rId48"/>
    <p:sldId id="301" r:id="rId49"/>
    <p:sldId id="302" r:id="rId50"/>
  </p:sldIdLst>
  <p:sldSz cx="9144000" cy="6858000" type="screen4x3"/>
  <p:notesSz cx="6858000" cy="9144000"/>
  <p:custDataLst>
    <p:tags r:id="rId5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 snapToObjects="1">
      <p:cViewPr varScale="1">
        <p:scale>
          <a:sx n="72" d="100"/>
          <a:sy n="72" d="100"/>
        </p:scale>
        <p:origin x="-1848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interSettings" Target="printerSettings/printerSettings1.bin"/><Relationship Id="rId53" Type="http://schemas.openxmlformats.org/officeDocument/2006/relationships/tags" Target="tags/tag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024E59-2FBA-6648-89CD-CFF5D2F5EB15}" type="datetimeFigureOut">
              <a:rPr lang="en-US" smtClean="0"/>
              <a:t>4/1/15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B7BDE0-92EB-F74A-A473-C90300C98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5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False because more vasopressin would mean more</a:t>
            </a:r>
            <a:r>
              <a:rPr lang="en-US" baseline="0" dirty="0" smtClean="0"/>
              <a:t> water retention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9183C-8BEA-E54D-9DCE-0D7EC46B16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6884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answer</a:t>
            </a:r>
            <a:r>
              <a:rPr lang="en-US" baseline="0" dirty="0" smtClean="0"/>
              <a:t> is 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84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Dual-effector hypothesis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6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r>
              <a:rPr lang="en-US" baseline="0" dirty="0" smtClean="0"/>
              <a:t> is 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19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FALSE -&gt; due to passive diffusion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28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answer is B </a:t>
            </a:r>
          </a:p>
          <a:p>
            <a:r>
              <a:rPr lang="en-US" dirty="0" smtClean="0"/>
              <a:t>Means</a:t>
            </a:r>
            <a:r>
              <a:rPr lang="en-US" baseline="0" dirty="0" smtClean="0"/>
              <a:t> that epinephrine and glucagon effects are identical in pancreas and liver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180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 is correct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380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answer is 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243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answer is 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14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Correct answer is 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206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CF40-06B4-6D4A-B004-E91E360063A6}" type="datetimeFigureOut">
              <a:rPr lang="en-US" smtClean="0"/>
              <a:t>4/1/15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2D99-4B98-7E4E-9FF1-176338A19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370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CF40-06B4-6D4A-B004-E91E360063A6}" type="datetimeFigureOut">
              <a:rPr lang="en-US" smtClean="0"/>
              <a:t>4/1/15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2D99-4B98-7E4E-9FF1-176338A19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422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CF40-06B4-6D4A-B004-E91E360063A6}" type="datetimeFigureOut">
              <a:rPr lang="en-US" smtClean="0"/>
              <a:t>4/1/15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2D99-4B98-7E4E-9FF1-176338A19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2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CF40-06B4-6D4A-B004-E91E360063A6}" type="datetimeFigureOut">
              <a:rPr lang="en-US" smtClean="0"/>
              <a:t>4/1/15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2D99-4B98-7E4E-9FF1-176338A19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50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CF40-06B4-6D4A-B004-E91E360063A6}" type="datetimeFigureOut">
              <a:rPr lang="en-US" smtClean="0"/>
              <a:t>4/1/15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2D99-4B98-7E4E-9FF1-176338A19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56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CF40-06B4-6D4A-B004-E91E360063A6}" type="datetimeFigureOut">
              <a:rPr lang="en-US" smtClean="0"/>
              <a:t>4/1/15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2D99-4B98-7E4E-9FF1-176338A19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431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CF40-06B4-6D4A-B004-E91E360063A6}" type="datetimeFigureOut">
              <a:rPr lang="en-US" smtClean="0"/>
              <a:t>4/1/15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2D99-4B98-7E4E-9FF1-176338A19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22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CF40-06B4-6D4A-B004-E91E360063A6}" type="datetimeFigureOut">
              <a:rPr lang="en-US" smtClean="0"/>
              <a:t>4/1/15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2D99-4B98-7E4E-9FF1-176338A19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816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CF40-06B4-6D4A-B004-E91E360063A6}" type="datetimeFigureOut">
              <a:rPr lang="en-US" smtClean="0"/>
              <a:t>4/1/15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2D99-4B98-7E4E-9FF1-176338A19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109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CF40-06B4-6D4A-B004-E91E360063A6}" type="datetimeFigureOut">
              <a:rPr lang="en-US" smtClean="0"/>
              <a:t>4/1/15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2D99-4B98-7E4E-9FF1-176338A19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680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CF40-06B4-6D4A-B004-E91E360063A6}" type="datetimeFigureOut">
              <a:rPr lang="en-US" smtClean="0"/>
              <a:t>4/1/15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2D99-4B98-7E4E-9FF1-176338A19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85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7CF40-06B4-6D4A-B004-E91E360063A6}" type="datetimeFigureOut">
              <a:rPr lang="en-US" smtClean="0"/>
              <a:t>4/1/15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762D99-4B98-7E4E-9FF1-176338A19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59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4" Type="http://schemas.openxmlformats.org/officeDocument/2006/relationships/tags" Target="../tags/tag5.xml"/><Relationship Id="rId5" Type="http://schemas.openxmlformats.org/officeDocument/2006/relationships/tags" Target="../tags/tag6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4" Type="http://schemas.openxmlformats.org/officeDocument/2006/relationships/tags" Target="../tags/tag50.xml"/><Relationship Id="rId5" Type="http://schemas.openxmlformats.org/officeDocument/2006/relationships/tags" Target="../tags/tag51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1" Type="http://schemas.openxmlformats.org/officeDocument/2006/relationships/tags" Target="../tags/tag47.xml"/><Relationship Id="rId2" Type="http://schemas.openxmlformats.org/officeDocument/2006/relationships/tags" Target="../tags/tag4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4" Type="http://schemas.openxmlformats.org/officeDocument/2006/relationships/tags" Target="../tags/tag55.xml"/><Relationship Id="rId5" Type="http://schemas.openxmlformats.org/officeDocument/2006/relationships/tags" Target="../tags/tag56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1" Type="http://schemas.openxmlformats.org/officeDocument/2006/relationships/tags" Target="../tags/tag52.xml"/><Relationship Id="rId2" Type="http://schemas.openxmlformats.org/officeDocument/2006/relationships/tags" Target="../tags/tag5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4" Type="http://schemas.openxmlformats.org/officeDocument/2006/relationships/tags" Target="../tags/tag60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" Type="http://schemas.openxmlformats.org/officeDocument/2006/relationships/tags" Target="../tags/tag57.xml"/><Relationship Id="rId2" Type="http://schemas.openxmlformats.org/officeDocument/2006/relationships/tags" Target="../tags/tag5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4" Type="http://schemas.openxmlformats.org/officeDocument/2006/relationships/tags" Target="../tags/tag64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" Type="http://schemas.openxmlformats.org/officeDocument/2006/relationships/tags" Target="../tags/tag61.xml"/><Relationship Id="rId2" Type="http://schemas.openxmlformats.org/officeDocument/2006/relationships/tags" Target="../tags/tag6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4" Type="http://schemas.openxmlformats.org/officeDocument/2006/relationships/tags" Target="../tags/tag68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" Type="http://schemas.openxmlformats.org/officeDocument/2006/relationships/tags" Target="../tags/tag65.xml"/><Relationship Id="rId2" Type="http://schemas.openxmlformats.org/officeDocument/2006/relationships/tags" Target="../tags/tag6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4" Type="http://schemas.openxmlformats.org/officeDocument/2006/relationships/tags" Target="../tags/tag72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<Relationship Id="rId7" Type="http://schemas.openxmlformats.org/officeDocument/2006/relationships/image" Target="../media/image10.png"/><Relationship Id="rId1" Type="http://schemas.openxmlformats.org/officeDocument/2006/relationships/tags" Target="../tags/tag69.xml"/><Relationship Id="rId2" Type="http://schemas.openxmlformats.org/officeDocument/2006/relationships/tags" Target="../tags/tag7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4" Type="http://schemas.openxmlformats.org/officeDocument/2006/relationships/tags" Target="../tags/tag76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" Type="http://schemas.openxmlformats.org/officeDocument/2006/relationships/tags" Target="../tags/tag73.xml"/><Relationship Id="rId2" Type="http://schemas.openxmlformats.org/officeDocument/2006/relationships/tags" Target="../tags/tag7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4" Type="http://schemas.openxmlformats.org/officeDocument/2006/relationships/tags" Target="../tags/tag80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" Type="http://schemas.openxmlformats.org/officeDocument/2006/relationships/tags" Target="../tags/tag77.xml"/><Relationship Id="rId2" Type="http://schemas.openxmlformats.org/officeDocument/2006/relationships/tags" Target="../tags/tag7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4" Type="http://schemas.openxmlformats.org/officeDocument/2006/relationships/tags" Target="../tags/tag84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" Type="http://schemas.openxmlformats.org/officeDocument/2006/relationships/tags" Target="../tags/tag81.xml"/><Relationship Id="rId2" Type="http://schemas.openxmlformats.org/officeDocument/2006/relationships/tags" Target="../tags/tag8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4" Type="http://schemas.openxmlformats.org/officeDocument/2006/relationships/tags" Target="../tags/tag88.xml"/><Relationship Id="rId5" Type="http://schemas.openxmlformats.org/officeDocument/2006/relationships/tags" Target="../tags/tag89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1" Type="http://schemas.openxmlformats.org/officeDocument/2006/relationships/tags" Target="../tags/tag85.xml"/><Relationship Id="rId2" Type="http://schemas.openxmlformats.org/officeDocument/2006/relationships/tags" Target="../tags/tag8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4" Type="http://schemas.openxmlformats.org/officeDocument/2006/relationships/tags" Target="../tags/tag10.xml"/><Relationship Id="rId5" Type="http://schemas.openxmlformats.org/officeDocument/2006/relationships/tags" Target="../tags/tag11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1" Type="http://schemas.openxmlformats.org/officeDocument/2006/relationships/tags" Target="../tags/tag7.xml"/><Relationship Id="rId2" Type="http://schemas.openxmlformats.org/officeDocument/2006/relationships/tags" Target="../tags/tag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4" Type="http://schemas.openxmlformats.org/officeDocument/2006/relationships/tags" Target="../tags/tag93.xml"/><Relationship Id="rId5" Type="http://schemas.openxmlformats.org/officeDocument/2006/relationships/tags" Target="../tags/tag94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1" Type="http://schemas.openxmlformats.org/officeDocument/2006/relationships/tags" Target="../tags/tag90.xml"/><Relationship Id="rId2" Type="http://schemas.openxmlformats.org/officeDocument/2006/relationships/tags" Target="../tags/tag9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97.xml"/><Relationship Id="rId4" Type="http://schemas.openxmlformats.org/officeDocument/2006/relationships/tags" Target="../tags/tag98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" Type="http://schemas.openxmlformats.org/officeDocument/2006/relationships/tags" Target="../tags/tag95.xml"/><Relationship Id="rId2" Type="http://schemas.openxmlformats.org/officeDocument/2006/relationships/tags" Target="../tags/tag9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01.xml"/><Relationship Id="rId4" Type="http://schemas.openxmlformats.org/officeDocument/2006/relationships/tags" Target="../tags/tag102.xml"/><Relationship Id="rId5" Type="http://schemas.openxmlformats.org/officeDocument/2006/relationships/tags" Target="../tags/tag103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1" Type="http://schemas.openxmlformats.org/officeDocument/2006/relationships/tags" Target="../tags/tag99.xml"/><Relationship Id="rId2" Type="http://schemas.openxmlformats.org/officeDocument/2006/relationships/tags" Target="../tags/tag10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106.xml"/><Relationship Id="rId4" Type="http://schemas.openxmlformats.org/officeDocument/2006/relationships/tags" Target="../tags/tag107.xml"/><Relationship Id="rId5" Type="http://schemas.openxmlformats.org/officeDocument/2006/relationships/tags" Target="../tags/tag108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1" Type="http://schemas.openxmlformats.org/officeDocument/2006/relationships/tags" Target="../tags/tag104.xml"/><Relationship Id="rId2" Type="http://schemas.openxmlformats.org/officeDocument/2006/relationships/tags" Target="../tags/tag10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111.xml"/><Relationship Id="rId4" Type="http://schemas.openxmlformats.org/officeDocument/2006/relationships/tags" Target="../tags/tag112.xml"/><Relationship Id="rId5" Type="http://schemas.openxmlformats.org/officeDocument/2006/relationships/tags" Target="../tags/tag113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1" Type="http://schemas.openxmlformats.org/officeDocument/2006/relationships/tags" Target="../tags/tag109.xml"/><Relationship Id="rId2" Type="http://schemas.openxmlformats.org/officeDocument/2006/relationships/tags" Target="../tags/tag1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116.xml"/><Relationship Id="rId4" Type="http://schemas.openxmlformats.org/officeDocument/2006/relationships/tags" Target="../tags/tag117.xml"/><Relationship Id="rId5" Type="http://schemas.openxmlformats.org/officeDocument/2006/relationships/tags" Target="../tags/tag118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1" Type="http://schemas.openxmlformats.org/officeDocument/2006/relationships/tags" Target="../tags/tag114.xml"/><Relationship Id="rId2" Type="http://schemas.openxmlformats.org/officeDocument/2006/relationships/tags" Target="../tags/tag1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121.xml"/><Relationship Id="rId4" Type="http://schemas.openxmlformats.org/officeDocument/2006/relationships/tags" Target="../tags/tag122.xml"/><Relationship Id="rId5" Type="http://schemas.openxmlformats.org/officeDocument/2006/relationships/tags" Target="../tags/tag123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1" Type="http://schemas.openxmlformats.org/officeDocument/2006/relationships/tags" Target="../tags/tag119.xml"/><Relationship Id="rId2" Type="http://schemas.openxmlformats.org/officeDocument/2006/relationships/tags" Target="../tags/tag1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126.xml"/><Relationship Id="rId4" Type="http://schemas.openxmlformats.org/officeDocument/2006/relationships/tags" Target="../tags/tag127.xml"/><Relationship Id="rId5" Type="http://schemas.openxmlformats.org/officeDocument/2006/relationships/tags" Target="../tags/tag128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2.xml"/><Relationship Id="rId8" Type="http://schemas.openxmlformats.org/officeDocument/2006/relationships/image" Target="../media/image10.png"/><Relationship Id="rId1" Type="http://schemas.openxmlformats.org/officeDocument/2006/relationships/tags" Target="../tags/tag124.xml"/><Relationship Id="rId2" Type="http://schemas.openxmlformats.org/officeDocument/2006/relationships/tags" Target="../tags/tag1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131.xml"/><Relationship Id="rId4" Type="http://schemas.openxmlformats.org/officeDocument/2006/relationships/tags" Target="../tags/tag132.xml"/><Relationship Id="rId5" Type="http://schemas.openxmlformats.org/officeDocument/2006/relationships/tags" Target="../tags/tag133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1" Type="http://schemas.openxmlformats.org/officeDocument/2006/relationships/tags" Target="../tags/tag129.xml"/><Relationship Id="rId2" Type="http://schemas.openxmlformats.org/officeDocument/2006/relationships/tags" Target="../tags/tag13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136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1" Type="http://schemas.openxmlformats.org/officeDocument/2006/relationships/tags" Target="../tags/tag134.xml"/><Relationship Id="rId2" Type="http://schemas.openxmlformats.org/officeDocument/2006/relationships/tags" Target="../tags/tag1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4" Type="http://schemas.openxmlformats.org/officeDocument/2006/relationships/tags" Target="../tags/tag15.xml"/><Relationship Id="rId5" Type="http://schemas.openxmlformats.org/officeDocument/2006/relationships/tags" Target="../tags/tag16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1" Type="http://schemas.openxmlformats.org/officeDocument/2006/relationships/tags" Target="../tags/tag12.xml"/><Relationship Id="rId2" Type="http://schemas.openxmlformats.org/officeDocument/2006/relationships/tags" Target="../tags/tag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39.xml"/><Relationship Id="rId4" Type="http://schemas.openxmlformats.org/officeDocument/2006/relationships/tags" Target="../tags/tag140.xml"/><Relationship Id="rId5" Type="http://schemas.openxmlformats.org/officeDocument/2006/relationships/tags" Target="../tags/tag141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3.xml"/><Relationship Id="rId8" Type="http://schemas.openxmlformats.org/officeDocument/2006/relationships/image" Target="../media/image27.png"/><Relationship Id="rId1" Type="http://schemas.openxmlformats.org/officeDocument/2006/relationships/tags" Target="../tags/tag137.xml"/><Relationship Id="rId2" Type="http://schemas.openxmlformats.org/officeDocument/2006/relationships/tags" Target="../tags/tag13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144.xml"/><Relationship Id="rId4" Type="http://schemas.openxmlformats.org/officeDocument/2006/relationships/tags" Target="../tags/tag145.xml"/><Relationship Id="rId5" Type="http://schemas.openxmlformats.org/officeDocument/2006/relationships/tags" Target="../tags/tag146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4.xml"/><Relationship Id="rId8" Type="http://schemas.openxmlformats.org/officeDocument/2006/relationships/image" Target="../media/image10.png"/><Relationship Id="rId1" Type="http://schemas.openxmlformats.org/officeDocument/2006/relationships/tags" Target="../tags/tag142.xml"/><Relationship Id="rId2" Type="http://schemas.openxmlformats.org/officeDocument/2006/relationships/tags" Target="../tags/tag14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149.xml"/><Relationship Id="rId4" Type="http://schemas.openxmlformats.org/officeDocument/2006/relationships/tags" Target="../tags/tag150.xml"/><Relationship Id="rId5" Type="http://schemas.openxmlformats.org/officeDocument/2006/relationships/tags" Target="../tags/tag151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1" Type="http://schemas.openxmlformats.org/officeDocument/2006/relationships/tags" Target="../tags/tag147.xml"/><Relationship Id="rId2" Type="http://schemas.openxmlformats.org/officeDocument/2006/relationships/tags" Target="../tags/tag14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154.xml"/><Relationship Id="rId4" Type="http://schemas.openxmlformats.org/officeDocument/2006/relationships/tags" Target="../tags/tag155.xml"/><Relationship Id="rId5" Type="http://schemas.openxmlformats.org/officeDocument/2006/relationships/tags" Target="../tags/tag156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1" Type="http://schemas.openxmlformats.org/officeDocument/2006/relationships/tags" Target="../tags/tag152.xml"/><Relationship Id="rId2" Type="http://schemas.openxmlformats.org/officeDocument/2006/relationships/tags" Target="../tags/tag15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159.xml"/><Relationship Id="rId4" Type="http://schemas.openxmlformats.org/officeDocument/2006/relationships/tags" Target="../tags/tag160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" Type="http://schemas.openxmlformats.org/officeDocument/2006/relationships/tags" Target="../tags/tag157.xml"/><Relationship Id="rId2" Type="http://schemas.openxmlformats.org/officeDocument/2006/relationships/tags" Target="../tags/tag15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163.xml"/><Relationship Id="rId4" Type="http://schemas.openxmlformats.org/officeDocument/2006/relationships/tags" Target="../tags/tag164.xml"/><Relationship Id="rId5" Type="http://schemas.openxmlformats.org/officeDocument/2006/relationships/tags" Target="../tags/tag165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30.png"/><Relationship Id="rId1" Type="http://schemas.openxmlformats.org/officeDocument/2006/relationships/tags" Target="../tags/tag161.xml"/><Relationship Id="rId2" Type="http://schemas.openxmlformats.org/officeDocument/2006/relationships/tags" Target="../tags/tag16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168.xml"/><Relationship Id="rId4" Type="http://schemas.openxmlformats.org/officeDocument/2006/relationships/tags" Target="../tags/tag169.xml"/><Relationship Id="rId5" Type="http://schemas.openxmlformats.org/officeDocument/2006/relationships/tags" Target="../tags/tag170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5.xml"/><Relationship Id="rId8" Type="http://schemas.openxmlformats.org/officeDocument/2006/relationships/image" Target="../media/image31.png"/><Relationship Id="rId1" Type="http://schemas.openxmlformats.org/officeDocument/2006/relationships/tags" Target="../tags/tag166.xml"/><Relationship Id="rId2" Type="http://schemas.openxmlformats.org/officeDocument/2006/relationships/tags" Target="../tags/tag16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173.xml"/><Relationship Id="rId4" Type="http://schemas.openxmlformats.org/officeDocument/2006/relationships/tags" Target="../tags/tag174.xml"/><Relationship Id="rId5" Type="http://schemas.openxmlformats.org/officeDocument/2006/relationships/tags" Target="../tags/tag175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32.png"/><Relationship Id="rId1" Type="http://schemas.openxmlformats.org/officeDocument/2006/relationships/tags" Target="../tags/tag171.xml"/><Relationship Id="rId2" Type="http://schemas.openxmlformats.org/officeDocument/2006/relationships/tags" Target="../tags/tag17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178.xml"/><Relationship Id="rId4" Type="http://schemas.openxmlformats.org/officeDocument/2006/relationships/tags" Target="../tags/tag179.xml"/><Relationship Id="rId5" Type="http://schemas.openxmlformats.org/officeDocument/2006/relationships/tags" Target="../tags/tag180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6.xml"/><Relationship Id="rId8" Type="http://schemas.openxmlformats.org/officeDocument/2006/relationships/image" Target="../media/image33.png"/><Relationship Id="rId1" Type="http://schemas.openxmlformats.org/officeDocument/2006/relationships/tags" Target="../tags/tag176.xml"/><Relationship Id="rId2" Type="http://schemas.openxmlformats.org/officeDocument/2006/relationships/tags" Target="../tags/tag17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183.xml"/><Relationship Id="rId4" Type="http://schemas.openxmlformats.org/officeDocument/2006/relationships/tags" Target="../tags/tag184.xml"/><Relationship Id="rId5" Type="http://schemas.openxmlformats.org/officeDocument/2006/relationships/tags" Target="../tags/tag185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1" Type="http://schemas.openxmlformats.org/officeDocument/2006/relationships/tags" Target="../tags/tag181.xml"/><Relationship Id="rId2" Type="http://schemas.openxmlformats.org/officeDocument/2006/relationships/tags" Target="../tags/tag18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4" Type="http://schemas.openxmlformats.org/officeDocument/2006/relationships/tags" Target="../tags/tag20.xml"/><Relationship Id="rId5" Type="http://schemas.openxmlformats.org/officeDocument/2006/relationships/tags" Target="../tags/tag21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1" Type="http://schemas.openxmlformats.org/officeDocument/2006/relationships/tags" Target="../tags/tag17.xml"/><Relationship Id="rId2" Type="http://schemas.openxmlformats.org/officeDocument/2006/relationships/tags" Target="../tags/tag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188.xml"/><Relationship Id="rId4" Type="http://schemas.openxmlformats.org/officeDocument/2006/relationships/tags" Target="../tags/tag189.xml"/><Relationship Id="rId5" Type="http://schemas.openxmlformats.org/officeDocument/2006/relationships/tags" Target="../tags/tag190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35.png"/><Relationship Id="rId1" Type="http://schemas.openxmlformats.org/officeDocument/2006/relationships/tags" Target="../tags/tag186.xml"/><Relationship Id="rId2" Type="http://schemas.openxmlformats.org/officeDocument/2006/relationships/tags" Target="../tags/tag18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193.xml"/><Relationship Id="rId4" Type="http://schemas.openxmlformats.org/officeDocument/2006/relationships/tags" Target="../tags/tag194.xml"/><Relationship Id="rId5" Type="http://schemas.openxmlformats.org/officeDocument/2006/relationships/tags" Target="../tags/tag195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7.xml"/><Relationship Id="rId8" Type="http://schemas.openxmlformats.org/officeDocument/2006/relationships/image" Target="../media/image36.png"/><Relationship Id="rId1" Type="http://schemas.openxmlformats.org/officeDocument/2006/relationships/tags" Target="../tags/tag191.xml"/><Relationship Id="rId2" Type="http://schemas.openxmlformats.org/officeDocument/2006/relationships/tags" Target="../tags/tag19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198.xml"/><Relationship Id="rId4" Type="http://schemas.openxmlformats.org/officeDocument/2006/relationships/tags" Target="../tags/tag199.xml"/><Relationship Id="rId5" Type="http://schemas.openxmlformats.org/officeDocument/2006/relationships/tags" Target="../tags/tag200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8.xml"/><Relationship Id="rId8" Type="http://schemas.openxmlformats.org/officeDocument/2006/relationships/image" Target="../media/image37.png"/><Relationship Id="rId1" Type="http://schemas.openxmlformats.org/officeDocument/2006/relationships/tags" Target="../tags/tag196.xml"/><Relationship Id="rId2" Type="http://schemas.openxmlformats.org/officeDocument/2006/relationships/tags" Target="../tags/tag19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203.xml"/><Relationship Id="rId4" Type="http://schemas.openxmlformats.org/officeDocument/2006/relationships/tags" Target="../tags/tag204.xml"/><Relationship Id="rId5" Type="http://schemas.openxmlformats.org/officeDocument/2006/relationships/tags" Target="../tags/tag205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9.xml"/><Relationship Id="rId8" Type="http://schemas.openxmlformats.org/officeDocument/2006/relationships/image" Target="../media/image38.png"/><Relationship Id="rId1" Type="http://schemas.openxmlformats.org/officeDocument/2006/relationships/tags" Target="../tags/tag201.xml"/><Relationship Id="rId2" Type="http://schemas.openxmlformats.org/officeDocument/2006/relationships/tags" Target="../tags/tag20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208.xml"/><Relationship Id="rId4" Type="http://schemas.openxmlformats.org/officeDocument/2006/relationships/tags" Target="../tags/tag209.xml"/><Relationship Id="rId5" Type="http://schemas.openxmlformats.org/officeDocument/2006/relationships/tags" Target="../tags/tag210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39.png"/><Relationship Id="rId1" Type="http://schemas.openxmlformats.org/officeDocument/2006/relationships/tags" Target="../tags/tag206.xml"/><Relationship Id="rId2" Type="http://schemas.openxmlformats.org/officeDocument/2006/relationships/tags" Target="../tags/tag20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213.xml"/><Relationship Id="rId4" Type="http://schemas.openxmlformats.org/officeDocument/2006/relationships/tags" Target="../tags/tag214.xml"/><Relationship Id="rId5" Type="http://schemas.openxmlformats.org/officeDocument/2006/relationships/tags" Target="../tags/tag215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40.png"/><Relationship Id="rId1" Type="http://schemas.openxmlformats.org/officeDocument/2006/relationships/tags" Target="../tags/tag211.xml"/><Relationship Id="rId2" Type="http://schemas.openxmlformats.org/officeDocument/2006/relationships/tags" Target="../tags/tag2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218.xml"/><Relationship Id="rId4" Type="http://schemas.openxmlformats.org/officeDocument/2006/relationships/tags" Target="../tags/tag219.xml"/><Relationship Id="rId5" Type="http://schemas.openxmlformats.org/officeDocument/2006/relationships/tags" Target="../tags/tag220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0.xml"/><Relationship Id="rId8" Type="http://schemas.openxmlformats.org/officeDocument/2006/relationships/image" Target="../media/image40.png"/><Relationship Id="rId1" Type="http://schemas.openxmlformats.org/officeDocument/2006/relationships/tags" Target="../tags/tag216.xml"/><Relationship Id="rId2" Type="http://schemas.openxmlformats.org/officeDocument/2006/relationships/tags" Target="../tags/tag21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223.xml"/><Relationship Id="rId4" Type="http://schemas.openxmlformats.org/officeDocument/2006/relationships/tags" Target="../tags/tag224.xml"/><Relationship Id="rId5" Type="http://schemas.openxmlformats.org/officeDocument/2006/relationships/tags" Target="../tags/tag225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41.png"/><Relationship Id="rId1" Type="http://schemas.openxmlformats.org/officeDocument/2006/relationships/tags" Target="../tags/tag221.xml"/><Relationship Id="rId2" Type="http://schemas.openxmlformats.org/officeDocument/2006/relationships/tags" Target="../tags/tag22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228.xml"/><Relationship Id="rId4" Type="http://schemas.openxmlformats.org/officeDocument/2006/relationships/tags" Target="../tags/tag229.xml"/><Relationship Id="rId5" Type="http://schemas.openxmlformats.org/officeDocument/2006/relationships/tags" Target="../tags/tag230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42.png"/><Relationship Id="rId1" Type="http://schemas.openxmlformats.org/officeDocument/2006/relationships/tags" Target="../tags/tag226.xml"/><Relationship Id="rId2" Type="http://schemas.openxmlformats.org/officeDocument/2006/relationships/tags" Target="../tags/tag22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233.xml"/><Relationship Id="rId4" Type="http://schemas.openxmlformats.org/officeDocument/2006/relationships/tags" Target="../tags/tag234.xml"/><Relationship Id="rId5" Type="http://schemas.openxmlformats.org/officeDocument/2006/relationships/tags" Target="../tags/tag235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43.png"/><Relationship Id="rId1" Type="http://schemas.openxmlformats.org/officeDocument/2006/relationships/tags" Target="../tags/tag231.xml"/><Relationship Id="rId2" Type="http://schemas.openxmlformats.org/officeDocument/2006/relationships/tags" Target="../tags/tag2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4" Type="http://schemas.openxmlformats.org/officeDocument/2006/relationships/tags" Target="../tags/tag25.xml"/><Relationship Id="rId5" Type="http://schemas.openxmlformats.org/officeDocument/2006/relationships/tags" Target="../tags/tag26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1" Type="http://schemas.openxmlformats.org/officeDocument/2006/relationships/tags" Target="../tags/tag22.xml"/><Relationship Id="rId2" Type="http://schemas.openxmlformats.org/officeDocument/2006/relationships/tags" Target="../tags/tag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4" Type="http://schemas.openxmlformats.org/officeDocument/2006/relationships/tags" Target="../tags/tag30.xml"/><Relationship Id="rId5" Type="http://schemas.openxmlformats.org/officeDocument/2006/relationships/tags" Target="../tags/tag31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1" Type="http://schemas.openxmlformats.org/officeDocument/2006/relationships/tags" Target="../tags/tag27.xml"/><Relationship Id="rId2" Type="http://schemas.openxmlformats.org/officeDocument/2006/relationships/tags" Target="../tags/tag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4" Type="http://schemas.openxmlformats.org/officeDocument/2006/relationships/tags" Target="../tags/tag35.xml"/><Relationship Id="rId5" Type="http://schemas.openxmlformats.org/officeDocument/2006/relationships/tags" Target="../tags/tag36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1" Type="http://schemas.openxmlformats.org/officeDocument/2006/relationships/tags" Target="../tags/tag32.xml"/><Relationship Id="rId2" Type="http://schemas.openxmlformats.org/officeDocument/2006/relationships/tags" Target="../tags/tag3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4" Type="http://schemas.openxmlformats.org/officeDocument/2006/relationships/tags" Target="../tags/tag40.xml"/><Relationship Id="rId5" Type="http://schemas.openxmlformats.org/officeDocument/2006/relationships/tags" Target="../tags/tag41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1" Type="http://schemas.openxmlformats.org/officeDocument/2006/relationships/tags" Target="../tags/tag37.xml"/><Relationship Id="rId2" Type="http://schemas.openxmlformats.org/officeDocument/2006/relationships/tags" Target="../tags/tag3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4" Type="http://schemas.openxmlformats.org/officeDocument/2006/relationships/tags" Target="../tags/tag45.xml"/><Relationship Id="rId5" Type="http://schemas.openxmlformats.org/officeDocument/2006/relationships/tags" Target="../tags/tag46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1" Type="http://schemas.openxmlformats.org/officeDocument/2006/relationships/tags" Target="../tags/tag42.xml"/><Relationship Id="rId2" Type="http://schemas.openxmlformats.org/officeDocument/2006/relationships/tags" Target="../tags/tag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Epinephrine…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Increases heart rate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Causes smooth muscle vasodilation in skeletal muscle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Causes digestive smooth muscle vasoconstriction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6" name="TPChart" descr="84B67B96615A42EB9D99765F511E269CChart20150331093526489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7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5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4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764153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233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The posterior pituitary is connected to the hypothalamus by direct neuronal contacts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smtClean="0">
                <a:latin typeface="Calibri" charset="0"/>
                <a:ea typeface="MS PGothic" charset="0"/>
              </a:rPr>
              <a:t>True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smtClean="0">
                <a:latin typeface="Calibri" charset="0"/>
                <a:ea typeface="MS PGothic" charset="0"/>
              </a:rPr>
              <a:t>False</a:t>
            </a:r>
            <a:endParaRPr lang="en-US">
              <a:latin typeface="Calibri" charset="0"/>
              <a:ea typeface="MS PGothic" charset="0"/>
            </a:endParaRPr>
          </a:p>
        </p:txBody>
      </p:sp>
      <p:pic>
        <p:nvPicPr>
          <p:cNvPr id="6" name="TPChart" descr="E16F6AE3EF8B43AE880A99494C2D6E66Chart20150331093526461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7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5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4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76063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0" y="274638"/>
            <a:ext cx="9080500" cy="13255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The hypothalamus wants to tell the anterior pituitary to secrete ACTH.  How would this be done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898316"/>
            <a:ext cx="4114800" cy="4227847"/>
          </a:xfrm>
        </p:spPr>
        <p:txBody>
          <a:bodyPr>
            <a:normAutofit fontScale="85000" lnSpcReduction="10000"/>
          </a:bodyPr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Hypothalamic neurons have synaptic contacts with ACTH releasing cells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Hypothalamic neurons release a ACTH-releasing hormone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Neither A nor B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Both A + B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6" name="TPChart" descr="571E304AB3924E8CB1D3067FDF5E236DChart20150331093529330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991894"/>
            <a:ext cx="4572000" cy="4751805"/>
          </a:xfrm>
          <a:prstGeom prst="rect">
            <a:avLst/>
          </a:prstGeom>
        </p:spPr>
      </p:pic>
      <p:sp>
        <p:nvSpPr>
          <p:cNvPr id="7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5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4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53583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0" y="274638"/>
            <a:ext cx="8961582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How Is Specificity Achieved in </a:t>
            </a:r>
            <a:r>
              <a:rPr lang="en-US" dirty="0" err="1" smtClean="0">
                <a:latin typeface="Calibri" charset="0"/>
                <a:ea typeface="MS PGothic" charset="0"/>
              </a:rPr>
              <a:t>Hypothalamlic</a:t>
            </a:r>
            <a:r>
              <a:rPr lang="en-US" dirty="0" smtClean="0">
                <a:latin typeface="Calibri" charset="0"/>
                <a:ea typeface="MS PGothic" charset="0"/>
              </a:rPr>
              <a:t>-Anterior Pituitary Signaling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>
            <a:normAutofit/>
          </a:bodyPr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Specialized target cells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Specific and direct neuronal connections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Different signaling cascades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3" name="TPChart" descr="049C68065F24426C9B4ACE621D055452Chart20150331093529306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4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8476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182418" y="274638"/>
            <a:ext cx="8961582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How Is Specificity Achieved in </a:t>
            </a:r>
            <a:r>
              <a:rPr lang="en-US" dirty="0" err="1" smtClean="0">
                <a:latin typeface="Calibri" charset="0"/>
                <a:ea typeface="MS PGothic" charset="0"/>
              </a:rPr>
              <a:t>Hypothalamlic</a:t>
            </a:r>
            <a:r>
              <a:rPr lang="en-US" dirty="0" smtClean="0">
                <a:latin typeface="Calibri" charset="0"/>
                <a:ea typeface="MS PGothic" charset="0"/>
              </a:rPr>
              <a:t>-Anterior Pituitary Signaling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>
            <a:normAutofit/>
          </a:bodyPr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Specialized target cells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Specific and direct neuronal connections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Different signaling cascades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3" name="TPChart" descr="BFE4470D90F3409C968A047C5CFFC2B1Chart20150331093529353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6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6240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0" y="274638"/>
            <a:ext cx="90805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The carotid sinus senses increased blood volume due to drinking too much water…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>
            <a:normAutofit lnSpcReduction="10000"/>
          </a:bodyPr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Vasopressin is released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Vasopressin release is inhibited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The carotid sinus cant sense blood volume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More water is retained</a:t>
            </a:r>
          </a:p>
        </p:txBody>
      </p:sp>
      <p:pic>
        <p:nvPicPr>
          <p:cNvPr id="3" name="TPChart" descr="01A5A11CFB2E4452A2D9C92001A1E734Chart20150331093529450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6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1858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-138541" y="274638"/>
            <a:ext cx="9455728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If vasopressin release is activated by ethanol, this would cause increased urination 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True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False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3" name="TPChart" descr="80A6FED4A59743DCB4FB3271CC879610Chart20150331093529432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6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7259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Which of the following is a peptide hormone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Growth Hormone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Vasopressin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Testosterone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Epinephrine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3" name="TPChart" descr="245110FE48154FD499B0D033FAC67418Chart20150331093529530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grpSp>
        <p:nvGrpSpPr>
          <p:cNvPr id="10" name="TPCountdown"/>
          <p:cNvGrpSpPr/>
          <p:nvPr>
            <p:custDataLst>
              <p:tags r:id="rId4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9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31864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What Cell Type Secretes Growth Hormone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err="1" smtClean="0">
                <a:latin typeface="Calibri" charset="0"/>
                <a:ea typeface="MS PGothic" charset="0"/>
              </a:rPr>
              <a:t>Lactotropes</a:t>
            </a:r>
            <a:endParaRPr lang="en-US" dirty="0" smtClean="0">
              <a:latin typeface="Calibri" charset="0"/>
              <a:ea typeface="MS PGothic" charset="0"/>
            </a:endParaRP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err="1" smtClean="0">
                <a:latin typeface="Calibri" charset="0"/>
                <a:ea typeface="MS PGothic" charset="0"/>
              </a:rPr>
              <a:t>Thyrotropes</a:t>
            </a:r>
            <a:endParaRPr lang="en-US" dirty="0" smtClean="0">
              <a:latin typeface="Calibri" charset="0"/>
              <a:ea typeface="MS PGothic" charset="0"/>
            </a:endParaRP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err="1" smtClean="0">
                <a:latin typeface="Calibri" charset="0"/>
                <a:ea typeface="MS PGothic" charset="0"/>
              </a:rPr>
              <a:t>Somatotropes</a:t>
            </a:r>
            <a:endParaRPr lang="en-US" dirty="0" smtClean="0">
              <a:latin typeface="Calibri" charset="0"/>
              <a:ea typeface="MS PGothic" charset="0"/>
            </a:endParaRP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err="1" smtClean="0">
                <a:latin typeface="Calibri" charset="0"/>
                <a:ea typeface="MS PGothic" charset="0"/>
              </a:rPr>
              <a:t>Corticotropes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3" name="TPChart" descr="DB2C0C2B793C4DE2BB810E55656B9FEDChart20150331093529562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grpSp>
        <p:nvGrpSpPr>
          <p:cNvPr id="10" name="TPCountdown"/>
          <p:cNvGrpSpPr/>
          <p:nvPr>
            <p:custDataLst>
              <p:tags r:id="rId4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9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91118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Drinking a lot of water will…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>
            <a:normAutofit fontScale="85000" lnSpcReduction="20000"/>
          </a:bodyPr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Increase vasopressin levels, causing water reuptake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Increase vasopressin levels, causing water excretion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Decrease vasopressin levels, causing water reuptake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Decrease vasopressin levels, causing water excretion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B6DB3BCC0ADB44A0B08D98541CCAC0C9Chart20150331093529571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grpSp>
        <p:nvGrpSpPr>
          <p:cNvPr id="10" name="TPCountdown"/>
          <p:cNvGrpSpPr/>
          <p:nvPr>
            <p:custDataLst>
              <p:tags r:id="rId4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9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30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14301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233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Direct Aldosterone Effects on Cells Are…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>
            <a:normAutofit lnSpcReduction="10000"/>
          </a:bodyPr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Mediated by a GPCR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Rapid because of the post-translational modification of enzymes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Dependent on new mRNA synthesis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88C9F880AD5D4D04A89CCDE963601B11Chart20150331093529790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5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8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7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30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60990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Aldosterone…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Is released from the kidney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Regulates salt reabsorption at the kidney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Is a peptide hormone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6" name="TPChart" descr="46BC9AA67C0345209AE211AEF75C1343Chart20150331093526734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7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5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4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38323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Renin Secretion is Stopped By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Increased stretch of JG cells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Decreased blood volume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Reduced sympathetic tone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0642D1D709284365897CA11A7EE136E1Chart20150331093532446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7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6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30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80530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Which hormone should mediate chronic stress responses?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>
            <a:normAutofit fontScale="92500"/>
          </a:bodyPr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Epinephrine because it functions quickly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Epinephrine because its effects last longer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Cortisol because it functions quickly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Cortisol because its effects last longer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3" name="TPChart" descr="07AA551F2E4845A583E08F2099AE87B2Chart20150331093532812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grpSp>
        <p:nvGrpSpPr>
          <p:cNvPr id="8" name="TPCountdown"/>
          <p:cNvGrpSpPr/>
          <p:nvPr>
            <p:custDataLst>
              <p:tags r:id="rId4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7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30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56105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CRH is released from the hypothalamus to the anterior pituitary, so therefore…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2082800"/>
            <a:ext cx="4114800" cy="4525963"/>
          </a:xfrm>
        </p:spPr>
        <p:txBody>
          <a:bodyPr>
            <a:normAutofit fontScale="92500" lnSpcReduction="10000"/>
          </a:bodyPr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Is trafficked via the </a:t>
            </a:r>
            <a:r>
              <a:rPr lang="en-US" dirty="0" err="1" smtClean="0">
                <a:latin typeface="Calibri" charset="0"/>
                <a:ea typeface="MS PGothic" charset="0"/>
              </a:rPr>
              <a:t>hypophysial</a:t>
            </a:r>
            <a:r>
              <a:rPr lang="en-US" dirty="0" smtClean="0">
                <a:latin typeface="Calibri" charset="0"/>
                <a:ea typeface="MS PGothic" charset="0"/>
              </a:rPr>
              <a:t> portal system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Is Directly secreted via neurons which pass through the infundibulum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Binds a JAK/STAT receptor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3" name="TPChart" descr="91479666DEB94D88B6513162154B920BChart20150331093532969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7" name="TPResponseCounter"/>
          <p:cNvSpPr/>
          <p:nvPr>
            <p:custDataLst>
              <p:tags r:id="rId4"/>
            </p:custDataLst>
          </p:nvPr>
        </p:nvSpPr>
        <p:spPr>
          <a:xfrm>
            <a:off x="-41910" y="111252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 dirty="0">
              <a:solidFill>
                <a:srgbClr val="000000"/>
              </a:solidFill>
            </a:endParaRPr>
          </a:p>
        </p:txBody>
      </p:sp>
      <p:grpSp>
        <p:nvGrpSpPr>
          <p:cNvPr id="10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9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30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946821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Which of these are directly released in a neuroendocrine manner?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CRH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ACTH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Cortisol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None of the Above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3" name="TPChart" descr="D773B5912C344256B842FC20555A0ECDChart20150331093532972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8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7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6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30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50457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Chronically elevated glucocorticoid signaling would cause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Hypoglycemia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Hyperglycemia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Muscle growth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6" name="TPChart" descr="605917CDD8C94B44845D4A41BE4A31A5Chart20150331093533243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7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5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4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30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20668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A Patient with a type of  CAH that can not make Cortisol Would be Expected to have…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Reduced CRH Levels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Enlarged Adrenals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Risk of Hypoglycemia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B + C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3" name="TPChart" descr="2DA0C61F675040CFB241AA26FD05097EChart20150331093533273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8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7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6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30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15370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Symbol" charset="2"/>
                <a:ea typeface="MS PGothic" charset="0"/>
                <a:cs typeface="Symbol" charset="2"/>
              </a:rPr>
              <a:t>b</a:t>
            </a:r>
            <a:r>
              <a:rPr lang="en-US" dirty="0" smtClean="0">
                <a:latin typeface="Calibri" charset="0"/>
                <a:ea typeface="MS PGothic" charset="0"/>
              </a:rPr>
              <a:t>-AR agonists would be good weight loss drugs except…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>
            <a:normAutofit lnSpcReduction="10000"/>
          </a:bodyPr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They would induce lipid breakdown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They would cause tachycardia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They would cause GI vasodilation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They would prevent gluconeogenesis in the liver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3" name="TPChart" descr="020BACD05A8A42F684417205CF7D9AACChart20150331093533273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4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7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6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30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42537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Can you recapitulate all the effects of GH by Providing IGF-1?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smtClean="0">
                <a:latin typeface="Calibri" charset="0"/>
                <a:ea typeface="MS PGothic" charset="0"/>
              </a:rPr>
              <a:t>True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smtClean="0">
                <a:latin typeface="Calibri" charset="0"/>
                <a:ea typeface="MS PGothic" charset="0"/>
              </a:rPr>
              <a:t>False</a:t>
            </a:r>
            <a:endParaRPr lang="en-US">
              <a:latin typeface="Calibri" charset="0"/>
              <a:ea typeface="MS PGothic" charset="0"/>
            </a:endParaRPr>
          </a:p>
        </p:txBody>
      </p:sp>
      <p:pic>
        <p:nvPicPr>
          <p:cNvPr id="7" name="TPChart" descr="355C5CF5589E41B39E373E7E3FBFE1DAChart20150331093533224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6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5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4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1326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1397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What causes diabetes </a:t>
            </a:r>
            <a:r>
              <a:rPr lang="en-US" dirty="0" err="1" smtClean="0">
                <a:latin typeface="Calibri" charset="0"/>
                <a:ea typeface="MS PGothic" charset="0"/>
              </a:rPr>
              <a:t>insipidus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Less aldosterone signaling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Less oxytocin signaling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Less vasopressin signaling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Less insulin signaling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7" name="TPChart" descr="DF770DA73D2A4EE3AAD9E52D63CE3B54Chart20150331093526722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3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6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30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48622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1397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Which are exocrine cells?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alpha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beta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delta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ductal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3" name="TPChart" descr="7B1A727D3A90490ABA4E3AACC67B97F2Chart20150331093533461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7042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Angiotensin…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Is from a precursor made primarily in the liver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Is processed by renin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Causes vasoconstriction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6" name="TPChart" descr="E8656AD5EBCB4B4C99D16ABACC4B9F5DChart20150331093526371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8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5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4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08787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1397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A patient with a </a:t>
            </a:r>
            <a:r>
              <a:rPr lang="en-US" dirty="0" err="1" smtClean="0">
                <a:latin typeface="Calibri" charset="0"/>
                <a:ea typeface="MS PGothic" charset="0"/>
              </a:rPr>
              <a:t>pheochromocytoma</a:t>
            </a:r>
            <a:r>
              <a:rPr lang="en-US" dirty="0" smtClean="0">
                <a:latin typeface="Calibri" charset="0"/>
                <a:ea typeface="MS PGothic" charset="0"/>
              </a:rPr>
              <a:t> should have 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Elevated insulin secretion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Suppressed insulin secretion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No changes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 forget what a </a:t>
            </a:r>
            <a:r>
              <a:rPr lang="en-US" dirty="0" err="1" smtClean="0">
                <a:latin typeface="Calibri" charset="0"/>
                <a:ea typeface="MS PGothic" charset="0"/>
              </a:rPr>
              <a:t>pheochromocytoma</a:t>
            </a:r>
            <a:r>
              <a:rPr lang="en-US" dirty="0" smtClean="0">
                <a:latin typeface="Calibri" charset="0"/>
                <a:ea typeface="MS PGothic" charset="0"/>
              </a:rPr>
              <a:t> is</a:t>
            </a:r>
          </a:p>
        </p:txBody>
      </p:sp>
      <p:pic>
        <p:nvPicPr>
          <p:cNvPr id="7" name="TPChart" descr="9005E5397DAC40C7ABE40B31BC5A427AChart20150331093535266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3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6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30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58645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1397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Glucose Uptake into Adipose/Muscle is Via Active Transport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smtClean="0">
                <a:latin typeface="Calibri" charset="0"/>
                <a:ea typeface="MS PGothic" charset="0"/>
              </a:rPr>
              <a:t>True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smtClean="0">
                <a:latin typeface="Calibri" charset="0"/>
                <a:ea typeface="MS PGothic" charset="0"/>
              </a:rPr>
              <a:t>False</a:t>
            </a:r>
            <a:endParaRPr lang="en-US">
              <a:latin typeface="Calibri" charset="0"/>
              <a:ea typeface="MS PGothic" charset="0"/>
            </a:endParaRPr>
          </a:p>
        </p:txBody>
      </p:sp>
      <p:pic>
        <p:nvPicPr>
          <p:cNvPr id="7" name="TPChart" descr="5BFF811D7A174457AD992066BCD7138CChart20150331093533746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6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5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4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68870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1397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A patient with a </a:t>
            </a:r>
            <a:r>
              <a:rPr lang="en-US" dirty="0" err="1" smtClean="0">
                <a:latin typeface="Calibri" charset="0"/>
                <a:ea typeface="MS PGothic" charset="0"/>
              </a:rPr>
              <a:t>pheochromocytoma</a:t>
            </a:r>
            <a:r>
              <a:rPr lang="en-US" dirty="0" smtClean="0">
                <a:latin typeface="Calibri" charset="0"/>
                <a:ea typeface="MS PGothic" charset="0"/>
              </a:rPr>
              <a:t> should have 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Elevated insulin secretion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Suppressed insulin secretion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No changes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 forget what a </a:t>
            </a:r>
            <a:r>
              <a:rPr lang="en-US" dirty="0" err="1" smtClean="0">
                <a:latin typeface="Calibri" charset="0"/>
                <a:ea typeface="MS PGothic" charset="0"/>
              </a:rPr>
              <a:t>pheochromocytoma</a:t>
            </a:r>
            <a:r>
              <a:rPr lang="en-US" dirty="0" smtClean="0">
                <a:latin typeface="Calibri" charset="0"/>
                <a:ea typeface="MS PGothic" charset="0"/>
              </a:rPr>
              <a:t> is</a:t>
            </a:r>
          </a:p>
        </p:txBody>
      </p:sp>
      <p:pic>
        <p:nvPicPr>
          <p:cNvPr id="9" name="TPChart" descr="9005E5397DAC40C7ABE40B31BC5A427AChart20150331080810518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3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6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30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51353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1397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What does insulin </a:t>
            </a:r>
            <a:r>
              <a:rPr lang="en-US" b="1" u="sng" dirty="0" smtClean="0">
                <a:latin typeface="Calibri" charset="0"/>
                <a:ea typeface="MS PGothic" charset="0"/>
              </a:rPr>
              <a:t>NOT</a:t>
            </a:r>
            <a:r>
              <a:rPr lang="en-US" dirty="0" smtClean="0">
                <a:latin typeface="Calibri" charset="0"/>
                <a:ea typeface="MS PGothic" charset="0"/>
              </a:rPr>
              <a:t> activate?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Gluconeogenesis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Glucose Uptake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Glycogenesis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Glycolysis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3" name="TPChart" descr="BF71A8F4253E45ED8753431D783A22C7Chart20150331093535889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14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3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11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30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45868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The Insulin Receptor is a…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321544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err="1" smtClean="0">
                <a:latin typeface="Calibri" charset="0"/>
                <a:ea typeface="MS PGothic" charset="0"/>
              </a:rPr>
              <a:t>Phosphatidylinositide</a:t>
            </a:r>
            <a:r>
              <a:rPr lang="en-US" dirty="0" smtClean="0">
                <a:latin typeface="Calibri" charset="0"/>
                <a:ea typeface="MS PGothic" charset="0"/>
              </a:rPr>
              <a:t> Kinase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Serine/Threonine Kinase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Tyrosine Kinase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err="1" smtClean="0">
                <a:latin typeface="Calibri" charset="0"/>
                <a:ea typeface="MS PGothic" charset="0"/>
              </a:rPr>
              <a:t>Diacylglycerol</a:t>
            </a:r>
            <a:r>
              <a:rPr lang="en-US" dirty="0" smtClean="0">
                <a:latin typeface="Calibri" charset="0"/>
                <a:ea typeface="MS PGothic" charset="0"/>
              </a:rPr>
              <a:t> Kinase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3" name="TPChart" descr="250BD676C70D4F7EA4B4245DF9533900Chart20150331093536214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grpSp>
        <p:nvGrpSpPr>
          <p:cNvPr id="10" name="TPCountdown"/>
          <p:cNvGrpSpPr/>
          <p:nvPr>
            <p:custDataLst>
              <p:tags r:id="rId4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9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30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42281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0" y="139700"/>
            <a:ext cx="9144000" cy="1143000"/>
          </a:xfrm>
        </p:spPr>
        <p:txBody>
          <a:bodyPr>
            <a:noAutofit/>
          </a:bodyPr>
          <a:lstStyle/>
          <a:p>
            <a:r>
              <a:rPr lang="en-US" sz="3600" dirty="0">
                <a:latin typeface="Calibri" charset="0"/>
                <a:ea typeface="MS PGothic" charset="0"/>
              </a:rPr>
              <a:t>A patient is rushed to the hospital with low blood glucose, what would be a </a:t>
            </a:r>
            <a:r>
              <a:rPr lang="en-US" sz="3600" b="1" i="1" u="sng" dirty="0">
                <a:latin typeface="Calibri" charset="0"/>
                <a:ea typeface="MS PGothic" charset="0"/>
              </a:rPr>
              <a:t>bad</a:t>
            </a:r>
            <a:r>
              <a:rPr lang="en-US" sz="3600" dirty="0">
                <a:latin typeface="Calibri" charset="0"/>
                <a:ea typeface="MS PGothic" charset="0"/>
              </a:rPr>
              <a:t> treatment?</a:t>
            </a: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/>
          <a:lstStyle/>
          <a:p>
            <a:pPr marL="514350" indent="-514350">
              <a:buFont typeface="Arial" charset="0"/>
              <a:buAutoNum type="alphaUcPeriod"/>
            </a:pPr>
            <a:r>
              <a:rPr lang="en-US" dirty="0">
                <a:latin typeface="Calibri" charset="0"/>
                <a:ea typeface="MS PGothic" charset="0"/>
              </a:rPr>
              <a:t>Insulin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dirty="0">
                <a:latin typeface="Calibri" charset="0"/>
                <a:ea typeface="MS PGothic" charset="0"/>
              </a:rPr>
              <a:t>Glucose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dirty="0">
                <a:latin typeface="Calibri" charset="0"/>
                <a:ea typeface="MS PGothic" charset="0"/>
              </a:rPr>
              <a:t>Glucagon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dirty="0">
                <a:latin typeface="Calibri" charset="0"/>
                <a:ea typeface="MS PGothic" charset="0"/>
              </a:rPr>
              <a:t>Adrenaline</a:t>
            </a:r>
          </a:p>
        </p:txBody>
      </p:sp>
      <p:pic>
        <p:nvPicPr>
          <p:cNvPr id="3" name="TPChart" descr="00A8B2D5A13F4E42A90C97ED54B3B134Chart20150331093536735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7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0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9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30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35252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1397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Adrenaline and Glucagon…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93700" y="1055965"/>
            <a:ext cx="4114800" cy="4533900"/>
          </a:xfrm>
        </p:spPr>
        <p:txBody>
          <a:bodyPr>
            <a:normAutofit fontScale="92500" lnSpcReduction="20000"/>
          </a:bodyPr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Both activate </a:t>
            </a:r>
            <a:r>
              <a:rPr lang="en-US" dirty="0" err="1" smtClean="0">
                <a:latin typeface="Calibri" charset="0"/>
                <a:ea typeface="MS PGothic" charset="0"/>
              </a:rPr>
              <a:t>Akt</a:t>
            </a:r>
            <a:endParaRPr lang="en-US" dirty="0" smtClean="0">
              <a:latin typeface="Calibri" charset="0"/>
              <a:ea typeface="MS PGothic" charset="0"/>
            </a:endParaRPr>
          </a:p>
          <a:p>
            <a:pPr marL="514350" indent="-514350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Both </a:t>
            </a:r>
            <a:r>
              <a:rPr lang="en-US" dirty="0">
                <a:latin typeface="Calibri" charset="0"/>
                <a:ea typeface="MS PGothic" charset="0"/>
              </a:rPr>
              <a:t>activate </a:t>
            </a:r>
            <a:r>
              <a:rPr lang="en-US" dirty="0" smtClean="0">
                <a:latin typeface="Calibri" charset="0"/>
                <a:ea typeface="MS PGothic" charset="0"/>
              </a:rPr>
              <a:t>PKA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Neither activates </a:t>
            </a:r>
            <a:r>
              <a:rPr lang="en-US" dirty="0" err="1" smtClean="0">
                <a:latin typeface="Calibri" charset="0"/>
                <a:ea typeface="MS PGothic" charset="0"/>
              </a:rPr>
              <a:t>Akt</a:t>
            </a:r>
            <a:endParaRPr lang="en-US" dirty="0" smtClean="0">
              <a:latin typeface="Calibri" charset="0"/>
              <a:ea typeface="MS PGothic" charset="0"/>
            </a:endParaRPr>
          </a:p>
          <a:p>
            <a:pPr marL="514350" indent="-514350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Neither activates PKA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Adrenaline activates PKA but glucagon activates </a:t>
            </a:r>
            <a:r>
              <a:rPr lang="en-US" dirty="0" err="1" smtClean="0">
                <a:latin typeface="Calibri" charset="0"/>
                <a:ea typeface="MS PGothic" charset="0"/>
              </a:rPr>
              <a:t>Akt</a:t>
            </a:r>
            <a:endParaRPr lang="en-US" dirty="0" smtClean="0">
              <a:latin typeface="Calibri" charset="0"/>
              <a:ea typeface="MS PGothic" charset="0"/>
            </a:endParaRPr>
          </a:p>
          <a:p>
            <a:pPr marL="514350" indent="-514350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Glucagon activates PKA but adrenaline activates </a:t>
            </a:r>
            <a:r>
              <a:rPr lang="en-US" dirty="0" err="1" smtClean="0">
                <a:latin typeface="Calibri" charset="0"/>
                <a:ea typeface="MS PGothic" charset="0"/>
              </a:rPr>
              <a:t>Akt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3" name="TPChart" descr="79CCFAEB1ED044FDB4F2460E442165D3Chart20150331093536748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4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7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6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30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57949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1397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Which process does cortisol accelerate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Glucose uptake in muscle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Gluconeogenesis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Protein synthesis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7" name="TPChart" descr="8EAE6A464DBF4964821901DEE742EC57Chart20150331093536760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6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5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4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30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09776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During Fasting Which Is Elevated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GIP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Insulin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Glucagon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Glucose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3" name="TPChart" descr="265C0FB5CA7F4FF18806E33DC85AC523Chart20150331093537055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13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2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11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99118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is the main second messenger in glucagon signaling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err="1" smtClean="0">
                <a:latin typeface="Calibri" charset="0"/>
                <a:ea typeface="MS PGothic" charset="0"/>
              </a:rPr>
              <a:t>cAMP</a:t>
            </a:r>
            <a:endParaRPr lang="en-US" dirty="0" smtClean="0">
              <a:latin typeface="Calibri" charset="0"/>
              <a:ea typeface="MS PGothic" charset="0"/>
            </a:endParaRP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DAG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PIP</a:t>
            </a:r>
            <a:r>
              <a:rPr lang="en-US" baseline="-25000" dirty="0" smtClean="0">
                <a:latin typeface="Calibri" charset="0"/>
                <a:ea typeface="MS PGothic" charset="0"/>
              </a:rPr>
              <a:t>3</a:t>
            </a:r>
            <a:endParaRPr lang="en-US" dirty="0" smtClean="0">
              <a:latin typeface="Calibri" charset="0"/>
              <a:ea typeface="MS PGothic" charset="0"/>
            </a:endParaRP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Ca</a:t>
            </a:r>
            <a:r>
              <a:rPr lang="en-US" baseline="30000" dirty="0" smtClean="0">
                <a:latin typeface="Calibri" charset="0"/>
                <a:ea typeface="MS PGothic" charset="0"/>
              </a:rPr>
              <a:t>2+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3" name="TPChart" descr="E902B593A29F4146A55138F37770E49BChart20150331093536999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10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3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12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07474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When the fight or flight response increases blood flow to muscles, what is the signal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Adrenaline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Insulin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Renin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3" name="TPChart" descr="1F188E67292D452F9F01D4A0F455BADFChart20150331093526368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8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6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71646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1397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Why would liver insulin resistance cause hyperglycemia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Too much gluconeogenesis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Too much glycolysis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Too little hepatic glucose uptake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3" name="TPChart" descr="E3878F16E27649FBB6E713A8ED253E48Chart20150331093536987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9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8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7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30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82218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A lack of insulin production causes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937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Gestational Diabetes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Type I Diabetes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Type II Diabetes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Obesity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3" name="TPChart" descr="8F50161E670A44478F1385077A47B119Chart20150331093537148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8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7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6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30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8605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Type II Diabetics Tend To Be…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Obese and Insulin Resistant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Obese and Insulin Sensitive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Lean and Insulin Resistant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Lean and Insulin Sensitive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3" name="TPChart" descr="F05F562B980B4914A67CA27613535680Chart20150331093537812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7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6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30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84302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0" y="139700"/>
            <a:ext cx="91440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200" dirty="0" smtClean="0">
                <a:latin typeface="Calibri" charset="0"/>
                <a:ea typeface="MS PGothic" charset="0"/>
              </a:rPr>
              <a:t>What is the effect of dephosphorylating glycogen synthase and glycogen </a:t>
            </a:r>
            <a:r>
              <a:rPr lang="en-US" sz="3200" dirty="0" err="1" smtClean="0">
                <a:latin typeface="Calibri" charset="0"/>
                <a:ea typeface="MS PGothic" charset="0"/>
              </a:rPr>
              <a:t>phosphorylase</a:t>
            </a:r>
            <a:r>
              <a:rPr lang="en-US" sz="3200" dirty="0" smtClean="0">
                <a:latin typeface="Calibri" charset="0"/>
                <a:ea typeface="MS PGothic" charset="0"/>
              </a:rPr>
              <a:t>?</a:t>
            </a:r>
            <a:endParaRPr lang="en-US" sz="3200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More glycogen synthesis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Less glycogen synthesis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More glycolysis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Less glycolysis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3" name="TPChart" descr="37E1D9FDE8844D2DA1E2FCBBE068923EChart20150331093538539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9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3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11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30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91046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1397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What is the main insulin responsive glucose transporter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GLUT1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GLUT2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GLUT4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SLGT2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3" name="TPChart" descr="F995E6291B1943A4B71E7448FD0E8C5DChart20150331093538833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13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1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10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30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62032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1397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Brain insulin resistance would lead to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Increased appetite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Decreased appetite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smtClean="0">
                <a:latin typeface="Calibri" charset="0"/>
                <a:ea typeface="MS PGothic" charset="0"/>
              </a:rPr>
              <a:t>Hypoglycemia</a:t>
            </a:r>
            <a:endParaRPr lang="en-US" dirty="0" smtClean="0">
              <a:latin typeface="Calibri" charset="0"/>
              <a:ea typeface="MS PGothic" charset="0"/>
            </a:endParaRPr>
          </a:p>
        </p:txBody>
      </p:sp>
      <p:pic>
        <p:nvPicPr>
          <p:cNvPr id="8" name="TPChart" descr="2C474B6EF824460784F73ED9162B634CChart20150331093539823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6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5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4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30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61464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1397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Why would </a:t>
            </a:r>
            <a:r>
              <a:rPr lang="en-US" dirty="0" err="1" smtClean="0">
                <a:latin typeface="Calibri" charset="0"/>
                <a:ea typeface="MS PGothic" charset="0"/>
              </a:rPr>
              <a:t>Lep</a:t>
            </a:r>
            <a:r>
              <a:rPr lang="en-US" dirty="0" smtClean="0">
                <a:latin typeface="Calibri" charset="0"/>
                <a:ea typeface="MS PGothic" charset="0"/>
              </a:rPr>
              <a:t> or </a:t>
            </a:r>
            <a:r>
              <a:rPr lang="en-US" dirty="0" err="1" smtClean="0">
                <a:latin typeface="Calibri" charset="0"/>
                <a:ea typeface="MS PGothic" charset="0"/>
              </a:rPr>
              <a:t>LepR</a:t>
            </a:r>
            <a:r>
              <a:rPr lang="en-US" dirty="0" smtClean="0">
                <a:latin typeface="Calibri" charset="0"/>
                <a:ea typeface="MS PGothic" charset="0"/>
              </a:rPr>
              <a:t> mutant mice become obese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>
            <a:normAutofit fontScale="77500" lnSpcReduction="20000"/>
          </a:bodyPr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Elevated insulin sensitivity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Elevated appetite because too much </a:t>
            </a:r>
            <a:r>
              <a:rPr lang="en-US" dirty="0" err="1" smtClean="0">
                <a:latin typeface="Calibri" charset="0"/>
                <a:ea typeface="MS PGothic" charset="0"/>
              </a:rPr>
              <a:t>leptin</a:t>
            </a:r>
            <a:r>
              <a:rPr lang="en-US" dirty="0" smtClean="0">
                <a:latin typeface="Calibri" charset="0"/>
                <a:ea typeface="MS PGothic" charset="0"/>
              </a:rPr>
              <a:t> signaling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Elevated appetite because no </a:t>
            </a:r>
            <a:r>
              <a:rPr lang="en-US" dirty="0" err="1" smtClean="0">
                <a:latin typeface="Calibri" charset="0"/>
                <a:ea typeface="MS PGothic" charset="0"/>
              </a:rPr>
              <a:t>leptin</a:t>
            </a:r>
            <a:r>
              <a:rPr lang="en-US" dirty="0" smtClean="0">
                <a:latin typeface="Calibri" charset="0"/>
                <a:ea typeface="MS PGothic" charset="0"/>
              </a:rPr>
              <a:t> signaling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Reduced appetite because not enough </a:t>
            </a:r>
            <a:r>
              <a:rPr lang="en-US" dirty="0" err="1" smtClean="0">
                <a:latin typeface="Calibri" charset="0"/>
                <a:ea typeface="MS PGothic" charset="0"/>
              </a:rPr>
              <a:t>leptin</a:t>
            </a:r>
            <a:r>
              <a:rPr lang="en-US" dirty="0" smtClean="0">
                <a:latin typeface="Calibri" charset="0"/>
                <a:ea typeface="MS PGothic" charset="0"/>
              </a:rPr>
              <a:t> signaling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Reduced appetite because no </a:t>
            </a:r>
            <a:r>
              <a:rPr lang="en-US" dirty="0" err="1" smtClean="0">
                <a:latin typeface="Calibri" charset="0"/>
                <a:ea typeface="MS PGothic" charset="0"/>
              </a:rPr>
              <a:t>leptin</a:t>
            </a:r>
            <a:r>
              <a:rPr lang="en-US" dirty="0" smtClean="0">
                <a:latin typeface="Calibri" charset="0"/>
                <a:ea typeface="MS PGothic" charset="0"/>
              </a:rPr>
              <a:t> signaling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8" name="TPChart" descr="E1AF246FC7ED4D97858D489F3F42277CChart20150331093539889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3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6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30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67536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1397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Which of the following will increase plasma glucose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Glycolysis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err="1" smtClean="0">
                <a:latin typeface="Calibri" charset="0"/>
                <a:ea typeface="MS PGothic" charset="0"/>
              </a:rPr>
              <a:t>Glycogenolysis</a:t>
            </a:r>
            <a:endParaRPr lang="en-US" dirty="0" smtClean="0">
              <a:latin typeface="Calibri" charset="0"/>
              <a:ea typeface="MS PGothic" charset="0"/>
            </a:endParaRP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Glucose Uptake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Suppression of Appetite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3" name="TPChart" descr="67D0D55D7ED84602A9FEE2DAA4FCB2D7Chart20150331093539385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11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0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9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30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29208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1397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A mouse with no </a:t>
            </a:r>
            <a:r>
              <a:rPr lang="en-US" dirty="0" err="1" smtClean="0">
                <a:latin typeface="Calibri" charset="0"/>
                <a:ea typeface="MS PGothic" charset="0"/>
              </a:rPr>
              <a:t>Leptin</a:t>
            </a:r>
            <a:r>
              <a:rPr lang="en-US" dirty="0" smtClean="0">
                <a:latin typeface="Calibri" charset="0"/>
                <a:ea typeface="MS PGothic" charset="0"/>
              </a:rPr>
              <a:t> Receptor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>
            <a:normAutofit fontScale="85000" lnSpcReduction="10000"/>
          </a:bodyPr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Would overeat because it cant respond to </a:t>
            </a:r>
            <a:r>
              <a:rPr lang="en-US" dirty="0" err="1" smtClean="0">
                <a:latin typeface="Calibri" charset="0"/>
                <a:ea typeface="MS PGothic" charset="0"/>
              </a:rPr>
              <a:t>leptin</a:t>
            </a:r>
            <a:endParaRPr lang="en-US" dirty="0" smtClean="0">
              <a:latin typeface="Calibri" charset="0"/>
              <a:ea typeface="MS PGothic" charset="0"/>
            </a:endParaRP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Would not eat because it cant respond to </a:t>
            </a:r>
            <a:r>
              <a:rPr lang="en-US" dirty="0" err="1" smtClean="0">
                <a:latin typeface="Calibri" charset="0"/>
                <a:ea typeface="MS PGothic" charset="0"/>
              </a:rPr>
              <a:t>leptin</a:t>
            </a:r>
            <a:endParaRPr lang="en-US" dirty="0" smtClean="0">
              <a:latin typeface="Calibri" charset="0"/>
              <a:ea typeface="MS PGothic" charset="0"/>
            </a:endParaRP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Would over-eat because it responds too strongly to </a:t>
            </a:r>
            <a:r>
              <a:rPr lang="en-US" dirty="0" err="1" smtClean="0">
                <a:latin typeface="Calibri" charset="0"/>
                <a:ea typeface="MS PGothic" charset="0"/>
              </a:rPr>
              <a:t>leptin</a:t>
            </a:r>
            <a:endParaRPr lang="en-US" dirty="0" smtClean="0">
              <a:latin typeface="Calibri" charset="0"/>
              <a:ea typeface="MS PGothic" charset="0"/>
            </a:endParaRP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Would not eat because it responds too strongly to </a:t>
            </a:r>
            <a:r>
              <a:rPr lang="en-US" dirty="0" err="1" smtClean="0">
                <a:latin typeface="Calibri" charset="0"/>
                <a:ea typeface="MS PGothic" charset="0"/>
              </a:rPr>
              <a:t>leptin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7" name="TPChart" descr="3C5CB492FB0C48D0A50966C600F9318CChart20150331093539484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3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6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30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951898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1397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Which hormone stimulates appetite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Insulin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err="1" smtClean="0">
                <a:latin typeface="Calibri" charset="0"/>
                <a:ea typeface="MS PGothic" charset="0"/>
              </a:rPr>
              <a:t>Leptin</a:t>
            </a:r>
            <a:endParaRPr lang="en-US" dirty="0" smtClean="0">
              <a:latin typeface="Calibri" charset="0"/>
              <a:ea typeface="MS PGothic" charset="0"/>
            </a:endParaRP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Ghrelin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PYY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7" name="TPChart" descr="4FDBD394681249A78978CE9CD5AA3FAFChart20150331093539518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3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6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30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48187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What cells respond to that signal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Cardiac muscle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Skeletal muscle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Vascular smooth muscle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3" name="TPChart" descr="457AC79D2DFB4334B3EF53D9E6E43108Chart20150331093526485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8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6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8374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Which hormone type is most likely to be able to cross plasma membranes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An amine such as adrenaline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 peptide such as insulin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 polypeptide such as FSH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 steroid such as testosterone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3" name="TPChart" descr="3ECFD246A2BA435E9600E9A12A7041A1Chart20150331093526467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7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6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03332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>
                <a:latin typeface="Calibri" charset="0"/>
                <a:ea typeface="MS PGothic" charset="0"/>
              </a:rPr>
              <a:t>Somatostatin</a:t>
            </a:r>
            <a:r>
              <a:rPr lang="en-US" dirty="0" smtClean="0">
                <a:latin typeface="Calibri" charset="0"/>
                <a:ea typeface="MS PGothic" charset="0"/>
              </a:rPr>
              <a:t> is a </a:t>
            </a:r>
            <a:r>
              <a:rPr lang="en-US" dirty="0" err="1" smtClean="0">
                <a:latin typeface="Calibri" charset="0"/>
                <a:ea typeface="MS PGothic" charset="0"/>
              </a:rPr>
              <a:t>Gi</a:t>
            </a:r>
            <a:r>
              <a:rPr lang="en-US" dirty="0" smtClean="0">
                <a:latin typeface="Calibri" charset="0"/>
                <a:ea typeface="MS PGothic" charset="0"/>
              </a:rPr>
              <a:t>-linked GPCR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err="1" smtClean="0">
                <a:latin typeface="Calibri" charset="0"/>
                <a:ea typeface="MS PGothic" charset="0"/>
              </a:rPr>
              <a:t>Somatostatin</a:t>
            </a:r>
            <a:r>
              <a:rPr lang="en-US" dirty="0" smtClean="0">
                <a:latin typeface="Calibri" charset="0"/>
                <a:ea typeface="MS PGothic" charset="0"/>
              </a:rPr>
              <a:t> activates PKA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err="1" smtClean="0">
                <a:latin typeface="Calibri" charset="0"/>
                <a:ea typeface="MS PGothic" charset="0"/>
              </a:rPr>
              <a:t>Somatostatin</a:t>
            </a:r>
            <a:r>
              <a:rPr lang="en-US" dirty="0" smtClean="0">
                <a:latin typeface="Calibri" charset="0"/>
                <a:ea typeface="MS PGothic" charset="0"/>
              </a:rPr>
              <a:t> decreases </a:t>
            </a:r>
            <a:r>
              <a:rPr lang="en-US" dirty="0" err="1" smtClean="0">
                <a:latin typeface="Calibri" charset="0"/>
                <a:ea typeface="MS PGothic" charset="0"/>
              </a:rPr>
              <a:t>cAMP</a:t>
            </a:r>
            <a:endParaRPr lang="en-US" dirty="0" smtClean="0">
              <a:latin typeface="Calibri" charset="0"/>
              <a:ea typeface="MS PGothic" charset="0"/>
            </a:endParaRP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err="1" smtClean="0">
                <a:latin typeface="Calibri" charset="0"/>
                <a:ea typeface="MS PGothic" charset="0"/>
              </a:rPr>
              <a:t>Somatostatin</a:t>
            </a:r>
            <a:r>
              <a:rPr lang="en-US" dirty="0" smtClean="0">
                <a:latin typeface="Calibri" charset="0"/>
                <a:ea typeface="MS PGothic" charset="0"/>
              </a:rPr>
              <a:t> receptor is a nuclear hormone receptor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3" name="TPChart" descr="44EEE13E613A41939961146F5098F970Chart20150331093526481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6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9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8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30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08997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2800" dirty="0" smtClean="0">
                <a:latin typeface="Calibri" charset="0"/>
                <a:ea typeface="MS PGothic" charset="0"/>
              </a:rPr>
              <a:t>Insulin is released from pancreatic beta cells and is sensed by pancreatic alpha cells to reduce glucagon secretion.  This is an example of …</a:t>
            </a:r>
            <a:endParaRPr lang="en-US" sz="2800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err="1" smtClean="0">
                <a:latin typeface="Calibri" charset="0"/>
                <a:ea typeface="MS PGothic" charset="0"/>
              </a:rPr>
              <a:t>Autocrine</a:t>
            </a:r>
            <a:r>
              <a:rPr lang="en-US" dirty="0" smtClean="0">
                <a:latin typeface="Calibri" charset="0"/>
                <a:ea typeface="MS PGothic" charset="0"/>
              </a:rPr>
              <a:t> action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Paracrine action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Endocrine action</a:t>
            </a:r>
          </a:p>
        </p:txBody>
      </p:sp>
      <p:pic>
        <p:nvPicPr>
          <p:cNvPr id="3" name="TPChart" descr="5DB2D843803747AAA794713C296A0BA6Chart20150331093526364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7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6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88169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Which hormone is </a:t>
            </a:r>
            <a:r>
              <a:rPr lang="en-US" b="1" dirty="0" smtClean="0">
                <a:latin typeface="Calibri" charset="0"/>
                <a:ea typeface="MS PGothic" charset="0"/>
              </a:rPr>
              <a:t>unlikely</a:t>
            </a:r>
            <a:r>
              <a:rPr lang="en-US" dirty="0" smtClean="0">
                <a:latin typeface="Calibri" charset="0"/>
                <a:ea typeface="MS PGothic" charset="0"/>
              </a:rPr>
              <a:t> to be BBB-permeable without transport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Adrenaline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Cortisol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Growth Hormone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6" name="TPChart" descr="7769BDAFA31B4D8E89A3D97BF389FFDFChart20150331093529196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7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5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4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52611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VERSION" val="5"/>
  <p:tag name="TPFULLVERSION" val="05030.17.01"/>
  <p:tag name="PPTVERSION" val="14"/>
  <p:tag name="TPOS" val="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D773B5912C344256B842FC20555A0ECD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17FD2ECEFDDA4813BC23C6CFF15756F2&lt;/guid&gt;&lt;date&gt;3/31/2015 08:07:46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D773B5912C344256B842FC20555A0ECD&lt;/guid&gt;&lt;repollguid&gt;0C774F7C731D4C958F63290C4F511AC0&lt;/repollguid&gt;&lt;sourceid&gt;9D35AF4E5C234E59B5DDD26748A9AA9D&lt;/sourceid&gt;&lt;questiontext&gt;Which of these are directly released in a neuroendocrine manner?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F1A97CC842C44463BE5EF0D4D644DED7&lt;/guid&gt;&lt;answertext&gt;CRH&lt;/answertext&gt;&lt;valuetype&gt;1&lt;/valuetype&gt;&lt;/answer&gt;&lt;answer&gt;&lt;guid&gt;89DE227DD92C4210A07D487D0F3DE563&lt;/guid&gt;&lt;answertext&gt;ACTH&lt;/answertext&gt;&lt;valuetype&gt;-1&lt;/valuetype&gt;&lt;/answer&gt;&lt;answer&gt;&lt;guid&gt;D9D9BEEA112F4E8B8C3D213AF4EC5028&lt;/guid&gt;&lt;answertext&gt;Cortisol&lt;/answertext&gt;&lt;valuetype&gt;-1&lt;/valuetype&gt;&lt;/answer&gt;&lt;answer&gt;&lt;guid&gt;0778FD1D027B43E598E04F1620762EB7&lt;/guid&gt;&lt;answertext&gt;None of the Above&lt;/answertext&gt;&lt;valuetype&gt;-1&lt;/valuetype&gt;&lt;/answer&gt;&lt;answer&gt;&lt;guid&gt;AEFF24CB0BBD41C6B143A98EE268037C&lt;/guid&gt;&lt;answertext&gt;All of the Above&lt;/answertext&gt;&lt;valuetype&gt;-1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605917CDD8C94B44845D4A41BE4A31A5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639F5992A362416BB5A6D40E96AC7765&lt;/guid&gt;&lt;date&gt;3/31/2015 08:07:46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605917CDD8C94B44845D4A41BE4A31A5&lt;/guid&gt;&lt;repollguid&gt;D79C7B7D04BA4EA4ACEAD3D53738FB47&lt;/repollguid&gt;&lt;sourceid&gt;7F26B55FA2CE431BBC933E2CBA2D8E1D&lt;/sourceid&gt;&lt;questiontext&gt;Chronically elevated glucocorticoid signaling would cause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8B719C0CC6C643BE929C25366A03C2E5&lt;/guid&gt;&lt;answertext&gt;Hypoglycemia&lt;/answertext&gt;&lt;valuetype&gt;-1&lt;/valuetype&gt;&lt;/answer&gt;&lt;answer&gt;&lt;guid&gt;435A1C176EB74A14B94DE416D8F6149E&lt;/guid&gt;&lt;answertext&gt;Hyperglycemia&lt;/answertext&gt;&lt;valuetype&gt;1&lt;/valuetype&gt;&lt;/answer&gt;&lt;answer&gt;&lt;guid&gt;51BFC4DCEFD44397B5C696976F224968&lt;/guid&gt;&lt;answertext&gt;Muscle growth&lt;/answertext&gt;&lt;valuetype&gt;-1&lt;/valuetype&gt;&lt;/answer&gt;&lt;answer&gt;&lt;guid&gt;3566C13AC5054D7294BC6AC6C3BF6A08&lt;/guid&gt;&lt;answertext&gt;All of the above&lt;/answertext&gt;&lt;valuetype&gt;-1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2DA0C61F675040CFB241AA26FD05097E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4BD90C76115E4BC3AF288C7AFF114EDD&lt;/guid&gt;&lt;date&gt;3/31/2015 08:07:46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2DA0C61F675040CFB241AA26FD05097E&lt;/guid&gt;&lt;repollguid&gt;24076FE3DCE04E3190E9BBA0899556E9&lt;/repollguid&gt;&lt;sourceid&gt;3EF3223FFFDE4D25929B9A70FE4F4987&lt;/sourceid&gt;&lt;questiontext&gt;A Patient with a type of  CAH that can not make Cortisol Would be Expected to have…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6EC27D1F77F645DC94F72E43911CA87C&lt;/guid&gt;&lt;answertext&gt;Reduced CRH Levels&lt;/answertext&gt;&lt;valuetype&gt;-1&lt;/valuetype&gt;&lt;/answer&gt;&lt;answer&gt;&lt;guid&gt;B3804F51E9E848598466CEB64F1CA7AC&lt;/guid&gt;&lt;answertext&gt;Enlarged Adrenals&lt;/answertext&gt;&lt;valuetype&gt;-1&lt;/valuetype&gt;&lt;/answer&gt;&lt;answer&gt;&lt;guid&gt;5DB704676506403EA27467AB67DF54EA&lt;/guid&gt;&lt;answertext&gt;Risk of Hypoglycemia&lt;/answertext&gt;&lt;valuetype&gt;-1&lt;/valuetype&gt;&lt;/answer&gt;&lt;answer&gt;&lt;guid&gt;E2CCE802F2DE4A49A8BBC60A9A187DE6&lt;/guid&gt;&lt;answertext&gt;B + C&lt;/answertext&gt;&lt;valuetype&gt;1&lt;/valuetype&gt;&lt;/answer&gt;&lt;answer&gt;&lt;guid&gt;F7BF9593758D4DD6BA5D0B813B6B0ECD&lt;/guid&gt;&lt;answertext&gt;All of the above&lt;/answertext&gt;&lt;valuetype&gt;-1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020BACD05A8A42F684417205CF7D9AAC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683BDF40943243D490C4FF8C715A12DC&lt;/guid&gt;&lt;date&gt;3/31/2015 08:07:46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020BACD05A8A42F684417205CF7D9AAC&lt;/guid&gt;&lt;repollguid&gt;D27B382EF9A64F3CBA7FC5DEA3891ED6&lt;/repollguid&gt;&lt;sourceid&gt;F8E75EBD5DD346C7A1FCDFDB4C729326&lt;/sourceid&gt;&lt;questiontext&gt;b-AR agonists would be good weight loss drugs except…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461AB6AC234746A58A73446F42D81155&lt;/guid&gt;&lt;answertext&gt;They would induce lipid breakdown&lt;/answertext&gt;&lt;valuetype&gt;-1&lt;/valuetype&gt;&lt;/answer&gt;&lt;answer&gt;&lt;guid&gt;8C60902F33954CAFAC8B20BC92C85E7F&lt;/guid&gt;&lt;answertext&gt;They would cause tachycardia&lt;/answertext&gt;&lt;valuetype&gt;1&lt;/valuetype&gt;&lt;/answer&gt;&lt;answer&gt;&lt;guid&gt;4D42A61947FE443BA3C9A9F416B5440A&lt;/guid&gt;&lt;answertext&gt;They would cause GI vasodilation&lt;/answertext&gt;&lt;valuetype&gt;-1&lt;/valuetype&gt;&lt;/answer&gt;&lt;answer&gt;&lt;guid&gt;6896C7D6F013483AA4C32DECB5A76CE4&lt;/guid&gt;&lt;answertext&gt;They would prevent gluconeogenesis in the liver&lt;/answertext&gt;&lt;valuetype&gt;-1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E8656AD5EBCB4B4C99D16ABACC4B9F5D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195E505BD104437387A214FFD54C7318&lt;/guid&gt;&lt;date&gt;3/31/2015 08:07:46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E8656AD5EBCB4B4C99D16ABACC4B9F5D&lt;/guid&gt;&lt;repollguid&gt;4F352CBACD8C484583B4932661CEDBBD&lt;/repollguid&gt;&lt;sourceid&gt;5E916CE024194879A87D2AB44C5CBB52&lt;/sourceid&gt;&lt;questiontext&gt;Angiotensin…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2DF5BEF5AC0D44DEA3E04ED384C5A98E&lt;/guid&gt;&lt;answertext&gt;Is from a precursor made primarily in the liver&lt;/answertext&gt;&lt;valuetype&gt;-1&lt;/valuetype&gt;&lt;/answer&gt;&lt;answer&gt;&lt;guid&gt;AB599F4C16AC4416B2B14A2472E26B93&lt;/guid&gt;&lt;answertext&gt;Is processed by renin&lt;/answertext&gt;&lt;valuetype&gt;-1&lt;/valuetype&gt;&lt;/answer&gt;&lt;answer&gt;&lt;guid&gt;566F289F2387487BBFE43C1590EC6C40&lt;/guid&gt;&lt;answertext&gt;Causes vasoconstriction&lt;/answertext&gt;&lt;valuetype&gt;-1&lt;/valuetype&gt;&lt;/answer&gt;&lt;answer&gt;&lt;guid&gt;3D7059B605494F6C816936FDEEC282C6&lt;/guid&gt;&lt;answertext&gt;All of the above&lt;/answertext&gt;&lt;valuetype&gt;1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355C5CF5589E41B39E373E7E3FBFE1DA"/>
  <p:tag name="AUTOOPENPOLL" val="False"/>
  <p:tag name="TYPE" val="TrueFalse"/>
  <p:tag name="TPSLIDEBULLETSTYLE" val="2"/>
  <p:tag name="TPQUESTIONXML" val="&lt;?xml version=&quot;1.0&quot; encoding=&quot;UTF-8&quot; standalone=&quot;yes&quot;?&gt;&lt;questionlist&gt;&lt;properties&gt;&lt;guid&gt;44279C08360A4F88A0644D259409D95A&lt;/guid&gt;&lt;date&gt;3/31/2015 08:07:46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355C5CF5589E41B39E373E7E3FBFE1DA&lt;/guid&gt;&lt;repollguid&gt;7338996356D244EFBD954F1D8B81EA19&lt;/repollguid&gt;&lt;sourceid&gt;511F279B9D804716BE2FA64EB1C57FD5&lt;/sourceid&gt;&lt;questiontext&gt;Can you recapitulate all the effects of GH by Providing IGF-1?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correctanswerindicator&gt;True&lt;/correctanswerindicator&gt;&lt;truefalse&gt;True&lt;/truefalse&gt;&lt;answers&gt;&lt;answer&gt;&lt;guid&gt;B628DE82078D47CD8B21C7B1FC161254&lt;/guid&gt;&lt;answertext&gt;True&lt;/answertext&gt;&lt;valuetype&gt;0&lt;/valuetype&gt;&lt;/answer&gt;&lt;answer&gt;&lt;guid&gt;212482CCD7B44A52B0167178EB943C88&lt;/guid&gt;&lt;answertext&gt;False&lt;/answertext&gt;&lt;valuetype&gt;0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DF770DA73D2A4EE3AAD9E52D63CE3B54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9E2B57D412E847CDB12F79FACB2C2265&lt;/guid&gt;&lt;date&gt;3/31/2015 08:07:46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DF770DA73D2A4EE3AAD9E52D63CE3B54&lt;/guid&gt;&lt;repollguid&gt;624B9F865A084E6FBCC527131BB471A4&lt;/repollguid&gt;&lt;sourceid&gt;CD20A62345A942CE894B87C6DEA9AE87&lt;/sourceid&gt;&lt;questiontext&gt;What causes diabetes insipidus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answers&gt;&lt;answer&gt;&lt;guid&gt;0F4C87C4772F4380B1C328F2A808CC11&lt;/guid&gt;&lt;answertext&gt;Less aldosterone signaling&lt;/answertext&gt;&lt;valuetype&gt;-1&lt;/valuetype&gt;&lt;/answer&gt;&lt;answer&gt;&lt;guid&gt;36F41A905DBD48B2A623C46FC4606F29&lt;/guid&gt;&lt;answertext&gt;Less oxytocin signaling&lt;/answertext&gt;&lt;valuetype&gt;-1&lt;/valuetype&gt;&lt;/answer&gt;&lt;answer&gt;&lt;guid&gt;6FE9EBD32F2241209B74FB008B327CEE&lt;/guid&gt;&lt;answertext&gt;Less vasopressin signaling&lt;/answertext&gt;&lt;valuetype&gt;1&lt;/valuetype&gt;&lt;/answer&gt;&lt;answer&gt;&lt;guid&gt;F71A1B75ABD6497DA16AE732BC183898&lt;/guid&gt;&lt;answertext&gt;Less insulin signaling&lt;/answertext&gt;&lt;valuetype&gt;-1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7B1A727D3A90490ABA4E3AACC67B97F2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B087D65B85074DABBA710CE2311CBD93&lt;/guid&gt;&lt;date&gt;3/31/2015 08:07:46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7B1A727D3A90490ABA4E3AACC67B97F2&lt;/guid&gt;&lt;repollguid&gt;2BF623FBEA774FBBB45802CF1B7F4803&lt;/repollguid&gt;&lt;sourceid&gt;1E9410CA8EAF49A582B0C1554925175C&lt;/sourceid&gt;&lt;questiontext&gt;Which are exocrine cells?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EF97CF3FC07943649AAA1B30F1E85E1C&lt;/guid&gt;&lt;answertext&gt;alpha&lt;/answertext&gt;&lt;valuetype&gt;0&lt;/valuetype&gt;&lt;/answer&gt;&lt;answer&gt;&lt;guid&gt;98D1E432C10A40D1AA55C5F3F4CFBA69&lt;/guid&gt;&lt;answertext&gt;beta&lt;/answertext&gt;&lt;valuetype&gt;0&lt;/valuetype&gt;&lt;/answer&gt;&lt;answer&gt;&lt;guid&gt;756CDB4D834F4E93AFB72FD62DF13FA4&lt;/guid&gt;&lt;answertext&gt;delta&lt;/answertext&gt;&lt;valuetype&gt;0&lt;/valuetype&gt;&lt;/answer&gt;&lt;answer&gt;&lt;guid&gt;0E1627C9837A4012A4C35D604B9A5CBB&lt;/guid&gt;&lt;answertext&gt;ductal&lt;/answertext&gt;&lt;valuetype&gt;0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9005E5397DAC40C7ABE40B31BC5A427A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0726295086B142439D1BAB8137DE992B&lt;/guid&gt;&lt;date&gt;3/30/2015 07:25:23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9005E5397DAC40C7ABE40B31BC5A427A&lt;/guid&gt;&lt;repollguid&gt;0B8BE9ED13664BF084F456DCFCF275C9&lt;/repollguid&gt;&lt;sourceid&gt;3621EC5EEAC74E7884BDE31BD7D257F1&lt;/sourceid&gt;&lt;questiontext&gt;A patient with a pheochromocytoma should have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answers&gt;&lt;answer&gt;&lt;guid&gt;3CCCEF25AF09437996E0277A4D10B45C&lt;/guid&gt;&lt;answertext&gt;Elevated insulin secretion&lt;/answertext&gt;&lt;valuetype&gt;-1&lt;/valuetype&gt;&lt;/answer&gt;&lt;answer&gt;&lt;guid&gt;DB9C01354D494441A19E56B6E1BF6F7D&lt;/guid&gt;&lt;answertext&gt;Suppressed insulin secretion&lt;/answertext&gt;&lt;valuetype&gt;1&lt;/valuetype&gt;&lt;/answer&gt;&lt;answer&gt;&lt;guid&gt;96AE0A079945429F889EBCE626D092E5&lt;/guid&gt;&lt;answertext&gt;No changes&lt;/answertext&gt;&lt;valuetype&gt;-1&lt;/valuetype&gt;&lt;/answer&gt;&lt;answer&gt;&lt;guid&gt;DB6016BDD40D415D96535E5127785C4C&lt;/guid&gt;&lt;answertext&gt;I forget what a pheochromocytoma is&lt;/answertext&gt;&lt;valuetype&gt;-1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5BFF811D7A174457AD992066BCD7138C"/>
  <p:tag name="AUTOOPENPOLL" val="False"/>
  <p:tag name="TYPE" val="TrueFalse"/>
  <p:tag name="TPSLIDEBULLETSTYLE" val="2"/>
  <p:tag name="TPQUESTIONXML" val="&lt;?xml version=&quot;1.0&quot; encoding=&quot;UTF-8&quot; standalone=&quot;yes&quot;?&gt;&lt;questionlist&gt;&lt;properties&gt;&lt;guid&gt;A6C4E37B89E14EEC8E72CE3515E35918&lt;/guid&gt;&lt;date&gt;3/31/2015 08:07:46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5BFF811D7A174457AD992066BCD7138C&lt;/guid&gt;&lt;repollguid&gt;323D95B8F1034D42B0D57E7B2FC69B01&lt;/repollguid&gt;&lt;sourceid&gt;300B7A74AA2F487789CE010DBD09213B&lt;/sourceid&gt;&lt;questiontext&gt;Glucose Uptake into Adipose/Muscle is Via Active Transport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truefalse&gt;True&lt;/truefalse&gt;&lt;answers&gt;&lt;answer&gt;&lt;guid&gt;A947F55E2DA2499FB3A630A0F673A3B8&lt;/guid&gt;&lt;answertext&gt;True&lt;/answertext&gt;&lt;valuetype&gt;-1&lt;/valuetype&gt;&lt;/answer&gt;&lt;answer&gt;&lt;guid&gt;EC7D286D813D4FF88D55860226945032&lt;/guid&gt;&lt;answertext&gt;False&lt;/answertext&gt;&lt;valuetype&gt;1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9005E5397DAC40C7ABE40B31BC5A427A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0CF4164F9C1D4C279DDB4347A11978C6&lt;/guid&gt;&lt;date&gt;3/31/2015 08:07:46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9005E5397DAC40C7ABE40B31BC5A427A&lt;/guid&gt;&lt;repollguid&gt;0B8BE9ED13664BF084F456DCFCF275C9&lt;/repollguid&gt;&lt;sourceid&gt;3621EC5EEAC74E7884BDE31BD7D257F1&lt;/sourceid&gt;&lt;questiontext&gt;A patient with a pheochromocytoma should have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answers&gt;&lt;answer&gt;&lt;guid&gt;3CCCEF25AF09437996E0277A4D10B45C&lt;/guid&gt;&lt;answertext&gt;Elevated insulin secretion&lt;/answertext&gt;&lt;valuetype&gt;-1&lt;/valuetype&gt;&lt;/answer&gt;&lt;answer&gt;&lt;guid&gt;DB9C01354D494441A19E56B6E1BF6F7D&lt;/guid&gt;&lt;answertext&gt;Suppressed insulin secretion&lt;/answertext&gt;&lt;valuetype&gt;1&lt;/valuetype&gt;&lt;/answer&gt;&lt;answer&gt;&lt;guid&gt;96AE0A079945429F889EBCE626D092E5&lt;/guid&gt;&lt;answertext&gt;No changes&lt;/answertext&gt;&lt;valuetype&gt;-1&lt;/valuetype&gt;&lt;/answer&gt;&lt;answer&gt;&lt;guid&gt;DB6016BDD40D415D96535E5127785C4C&lt;/guid&gt;&lt;answertext&gt;I forget what a pheochromocytoma is&lt;/answertext&gt;&lt;valuetype&gt;-1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BF71A8F4253E45ED8753431D783A22C7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640B44304B7642C1822DC653E4056660&lt;/guid&gt;&lt;date&gt;3/31/2015 08:07:46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BF71A8F4253E45ED8753431D783A22C7&lt;/guid&gt;&lt;repollguid&gt;F9E8B5D4F07C4CFA892915F16F0145D6&lt;/repollguid&gt;&lt;sourceid&gt;EACBB044B2E14920BC3BCC9D067B4173&lt;/sourceid&gt;&lt;questiontext&gt;What does insulin NOT activate?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DF05F954EEBC4286851DBD893ABC6AA6&lt;/guid&gt;&lt;answertext&gt;Gluconeogenesis&lt;/answertext&gt;&lt;valuetype&gt;1&lt;/valuetype&gt;&lt;/answer&gt;&lt;answer&gt;&lt;guid&gt;B8BBC7DB9E2445CDB84C8CE9B8F64837&lt;/guid&gt;&lt;answertext&gt;Glucose Uptake&lt;/answertext&gt;&lt;valuetype&gt;-1&lt;/valuetype&gt;&lt;/answer&gt;&lt;answer&gt;&lt;guid&gt;EDB97AB999654D7382D34F9BE826653D&lt;/guid&gt;&lt;answertext&gt;Glycogenesis&lt;/answertext&gt;&lt;valuetype&gt;-1&lt;/valuetype&gt;&lt;/answer&gt;&lt;answer&gt;&lt;guid&gt;81185A7A2817490EBF3F597A3D706B10&lt;/guid&gt;&lt;answertext&gt;Glycolysis&lt;/answertext&gt;&lt;valuetype&gt;-1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250BD676C70D4F7EA4B4245DF9533900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5963B61075AE47C4802E24DF1D257504&lt;/guid&gt;&lt;date&gt;3/31/2015 08:07:46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250BD676C70D4F7EA4B4245DF9533900&lt;/guid&gt;&lt;repollguid&gt;3576FF80E4964CCEBD5980040DEB0F0A&lt;/repollguid&gt;&lt;sourceid&gt;4D29F728B0FD48C59BDFC1DAA8D889E0&lt;/sourceid&gt;&lt;questiontext&gt;The Insulin Receptor is a…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5449E38F037B4F88BB62623DAF96AF12&lt;/guid&gt;&lt;answertext&gt;Phosphatidylinositide Kinase&lt;/answertext&gt;&lt;valuetype&gt;-1&lt;/valuetype&gt;&lt;/answer&gt;&lt;answer&gt;&lt;guid&gt;00DC9D36A09041A5A2C11378708255A9&lt;/guid&gt;&lt;answertext&gt;Serine/Threonine Kinase&lt;/answertext&gt;&lt;valuetype&gt;-1&lt;/valuetype&gt;&lt;/answer&gt;&lt;answer&gt;&lt;guid&gt;92F49CD8D4AC44068E259DA7CB4D35BE&lt;/guid&gt;&lt;answertext&gt;Tyrosine Kinase&lt;/answertext&gt;&lt;valuetype&gt;1&lt;/valuetype&gt;&lt;/answer&gt;&lt;answer&gt;&lt;guid&gt;5AD34D83847049F7B7FE05559E43C5A9&lt;/guid&gt;&lt;answertext&gt;Diacylglycerol Kinase&lt;/answertext&gt;&lt;valuetype&gt;-1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00A8B2D5A13F4E42A90C97ED54B3B134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02EF4B2779904B01B14315BD4374B66F&lt;/guid&gt;&lt;date&gt;3/31/2015 08:07:46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00A8B2D5A13F4E42A90C97ED54B3B134&lt;/guid&gt;&lt;repollguid&gt;DB812F328AF04C14ABC72DFAF640F108&lt;/repollguid&gt;&lt;sourceid&gt;FA3F593CEB30444E9C5B38C43AA5A012&lt;/sourceid&gt;&lt;questiontext&gt;A patient is rushed to the hospital with low blood glucose, what would be a bad treatment?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C5A1FBD7BAEB4E418D2B6C6DFB4D1AF3&lt;/guid&gt;&lt;answertext&gt;Insulin&lt;/answertext&gt;&lt;valuetype&gt;0&lt;/valuetype&gt;&lt;/answer&gt;&lt;answer&gt;&lt;guid&gt;ACF6C5650F594E4F829EB4F4EA0E4685&lt;/guid&gt;&lt;answertext&gt;Glucose&lt;/answertext&gt;&lt;valuetype&gt;0&lt;/valuetype&gt;&lt;/answer&gt;&lt;answer&gt;&lt;guid&gt;CD10EEADE39D4CC7A0155B6F267AB8C8&lt;/guid&gt;&lt;answertext&gt;Glucagon&lt;/answertext&gt;&lt;valuetype&gt;0&lt;/valuetype&gt;&lt;/answer&gt;&lt;answer&gt;&lt;guid&gt;D0CFC15CEFC04F12AA5E78BC57D32FE6&lt;/guid&gt;&lt;answertext&gt;Adrenaline&lt;/answertext&gt;&lt;valuetype&gt;0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79CCFAEB1ED044FDB4F2460E442165D3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59CB8195A6FC49AEA87B86EDD99A85E4&lt;/guid&gt;&lt;date&gt;3/31/2015 08:07:46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79CCFAEB1ED044FDB4F2460E442165D3&lt;/guid&gt;&lt;repollguid&gt;FD26A3E45830427895AEF85FE73F31B0&lt;/repollguid&gt;&lt;sourceid&gt;CAC9CA74A28447D282AC80674778497D&lt;/sourceid&gt;&lt;questiontext&gt;Adrenaline and Glucagon…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answers&gt;&lt;answer&gt;&lt;guid&gt;9BAB92DD5CEB425080381B04E9F43414&lt;/guid&gt;&lt;answertext&gt;Both activate Akt&lt;/answertext&gt;&lt;valuetype&gt;-1&lt;/valuetype&gt;&lt;/answer&gt;&lt;answer&gt;&lt;guid&gt;A0E8A0FCB7EB4391A8918C4B1A5FBB5F&lt;/guid&gt;&lt;answertext&gt;Both activate PKA&lt;/answertext&gt;&lt;valuetype&gt;1&lt;/valuetype&gt;&lt;/answer&gt;&lt;answer&gt;&lt;guid&gt;A1D3ECB4B2024115BEB4778E624DE7FF&lt;/guid&gt;&lt;answertext&gt;Neither activates Akt&lt;/answertext&gt;&lt;valuetype&gt;-1&lt;/valuetype&gt;&lt;/answer&gt;&lt;answer&gt;&lt;guid&gt;D21FE44E3ED64D8BB2F63BC941F4E4C6&lt;/guid&gt;&lt;answertext&gt;Neither activates PKA&lt;/answertext&gt;&lt;valuetype&gt;-1&lt;/valuetype&gt;&lt;/answer&gt;&lt;answer&gt;&lt;guid&gt;C29BF5BDE7444B6DA4CC9440A4CCDBF0&lt;/guid&gt;&lt;answertext&gt;Adrenaline activates PKA but glucagon activates Akt&lt;/answertext&gt;&lt;valuetype&gt;-1&lt;/valuetype&gt;&lt;/answer&gt;&lt;answer&gt;&lt;guid&gt;D412900D0902496DBD87354BC6A07780&lt;/guid&gt;&lt;answertext&gt;Glucagon activates PKA but adrenaline activates Akt&lt;/answertext&gt;&lt;valuetype&gt;-1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1F188E67292D452F9F01D4A0F455BADF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C58AA3CE1FBD416A892C8501E5172D33&lt;/guid&gt;&lt;date&gt;3/31/2015 08:07:46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1F188E67292D452F9F01D4A0F455BADF&lt;/guid&gt;&lt;repollguid&gt;FE2F1215ACA04A6BA2C164B2946ABD83&lt;/repollguid&gt;&lt;sourceid&gt;902A85776D284B17A21F080085A8A820&lt;/sourceid&gt;&lt;questiontext&gt;When the fight or flight response increases blood flow to muscles, what is the signal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8089B81009D04D0891D34DEBE7747135&lt;/guid&gt;&lt;answertext&gt;Adrenaline&lt;/answertext&gt;&lt;valuetype&gt;1&lt;/valuetype&gt;&lt;/answer&gt;&lt;answer&gt;&lt;guid&gt;0BA8FE6200DE479A8D9CDB18281F075E&lt;/guid&gt;&lt;answertext&gt;Insulin&lt;/answertext&gt;&lt;valuetype&gt;-1&lt;/valuetype&gt;&lt;/answer&gt;&lt;answer&gt;&lt;guid&gt;340F84F918644318A36E59AB3705AD7F&lt;/guid&gt;&lt;answertext&gt;Renin&lt;/answertext&gt;&lt;valuetype&gt;-1&lt;/valuetype&gt;&lt;/answer&gt;&lt;answer&gt;&lt;guid&gt;373BE64164AB4B22B5CE0DDDF95FF17D&lt;/guid&gt;&lt;answertext&gt;All of the above&lt;/answertext&gt;&lt;valuetype&gt;-1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8EAE6A464DBF4964821901DEE742EC57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288BD042012943D7B351C615E85BEAEF&lt;/guid&gt;&lt;date&gt;3/31/2015 08:07:46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8EAE6A464DBF4964821901DEE742EC57&lt;/guid&gt;&lt;repollguid&gt;845F1C7F34554BB89BBD7C641F191732&lt;/repollguid&gt;&lt;sourceid&gt;937A48F922654AC9A581DF5310CC2B33&lt;/sourceid&gt;&lt;questiontext&gt;Which process does cortisol accelerate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answers&gt;&lt;answer&gt;&lt;guid&gt;D3A80C45B82C418789C50EC7A76D52A9&lt;/guid&gt;&lt;answertext&gt;Glucose uptake&lt;/answertext&gt;&lt;valuetype&gt;-1&lt;/valuetype&gt;&lt;/answer&gt;&lt;answer&gt;&lt;guid&gt;D563185A78E2420488F0F54BE1AEB2CB&lt;/guid&gt;&lt;answertext&gt;Gluconeogenesis&lt;/answertext&gt;&lt;valuetype&gt;1&lt;/valuetype&gt;&lt;/answer&gt;&lt;answer&gt;&lt;guid&gt;AB79E7C706D643A48FE485F01EC37AEB&lt;/guid&gt;&lt;answertext&gt;Protein synthesis&lt;/answertext&gt;&lt;valuetype&gt;-1&lt;/valuetype&gt;&lt;/answer&gt;&lt;answer&gt;&lt;guid&gt;966B442A0B7A46BFB7CDD498BC71AFC7&lt;/guid&gt;&lt;answertext&gt;All of the above&lt;/answertext&gt;&lt;valuetype&gt;-1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265C0FB5CA7F4FF18806E33DC85AC523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EAF472B4CC124724BE674A770EAD5E0D&lt;/guid&gt;&lt;date&gt;3/31/2015 08:07:46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265C0FB5CA7F4FF18806E33DC85AC523&lt;/guid&gt;&lt;repollguid&gt;7856655AB57846C99B49177C1AAB58FD&lt;/repollguid&gt;&lt;sourceid&gt;8A68E1DE19024F7C847C12A1AAE7AB46&lt;/sourceid&gt;&lt;questiontext&gt;During Fasting Which Is Elevated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A92269A006C749BDAA4B699A23EADAEC&lt;/guid&gt;&lt;answertext&gt;GIP&lt;/answertext&gt;&lt;valuetype&gt;-1&lt;/valuetype&gt;&lt;/answer&gt;&lt;answer&gt;&lt;guid&gt;3437EB5F65F8472DB03F3421A3D49397&lt;/guid&gt;&lt;answertext&gt;Insulin&lt;/answertext&gt;&lt;valuetype&gt;-1&lt;/valuetype&gt;&lt;/answer&gt;&lt;answer&gt;&lt;guid&gt;000633F0E1324F73942AC5A268D6458C&lt;/guid&gt;&lt;answertext&gt;Glucagon&lt;/answertext&gt;&lt;valuetype&gt;1&lt;/valuetype&gt;&lt;/answer&gt;&lt;answer&gt;&lt;guid&gt;A8CDA2541D8E48E8BD1A76D97E5B4A1B&lt;/guid&gt;&lt;answertext&gt;Glucose&lt;/answertext&gt;&lt;valuetype&gt;-1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E902B593A29F4146A55138F37770E49B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0FD4DE4E0D6A4BAE8C22E8C6F5080A8D&lt;/guid&gt;&lt;date&gt;3/31/2015 08:07:46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E902B593A29F4146A55138F37770E49B&lt;/guid&gt;&lt;repollguid&gt;ABCF331F25654F0EB0F96A4C417CB2F3&lt;/repollguid&gt;&lt;sourceid&gt;D517F077FD054075A6DFE78CB00647A9&lt;/sourceid&gt;&lt;questiontext&gt;Which is the main second messenger in glucagon signaling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95FB8932B5F34848A36631D9616D6E7F&lt;/guid&gt;&lt;answertext&gt;cAMP&lt;/answertext&gt;&lt;valuetype&gt;1&lt;/valuetype&gt;&lt;/answer&gt;&lt;answer&gt;&lt;guid&gt;C3E832CC61564F6391982E1E212EC375&lt;/guid&gt;&lt;answertext&gt;DAG&lt;/answertext&gt;&lt;valuetype&gt;-1&lt;/valuetype&gt;&lt;/answer&gt;&lt;answer&gt;&lt;guid&gt;7EC25FB4A5634E64A63C573D0E16B380&lt;/guid&gt;&lt;answertext&gt;PIP3&lt;/answertext&gt;&lt;valuetype&gt;-1&lt;/valuetype&gt;&lt;/answer&gt;&lt;answer&gt;&lt;guid&gt;9B20268C77784F558936EA27D34DC5A4&lt;/guid&gt;&lt;answertext&gt;Ca2+&lt;/answertext&gt;&lt;valuetype&gt;-1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E3878F16E27649FBB6E713A8ED253E48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C19FC4072F2C49A68CBD3F182A7C6359&lt;/guid&gt;&lt;date&gt;3/31/2015 08:07:46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E3878F16E27649FBB6E713A8ED253E48&lt;/guid&gt;&lt;repollguid&gt;347A1B2DBDE345BF84ACDF7BE029E439&lt;/repollguid&gt;&lt;sourceid&gt;F891D5C7FBC04FAFA69AEE9A80C89002&lt;/sourceid&gt;&lt;questiontext&gt;Why would liver insulin resistance cause hyperglycemia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answers&gt;&lt;answer&gt;&lt;guid&gt;762DD0B2882644A389CF2C4420F1D784&lt;/guid&gt;&lt;answertext&gt;Too much gluconeogenesis&lt;/answertext&gt;&lt;valuetype&gt;1&lt;/valuetype&gt;&lt;/answer&gt;&lt;answer&gt;&lt;guid&gt;E4CB8E4D220C40368E5A805F949E0167&lt;/guid&gt;&lt;answertext&gt;Too much glycolysis&lt;/answertext&gt;&lt;valuetype&gt;-1&lt;/valuetype&gt;&lt;/answer&gt;&lt;answer&gt;&lt;guid&gt;F5EA4E4173354472B156DACEBA0A7D7D&lt;/guid&gt;&lt;answertext&gt;Too little hepatic glucose uptake&lt;/answertext&gt;&lt;valuetype&gt;-1&lt;/valuetype&gt;&lt;/answer&gt;&lt;answer&gt;&lt;guid&gt;7532EA7025DB41D188EF181AEB515A9E&lt;/guid&gt;&lt;answertext&gt;All of the above&lt;/answertext&gt;&lt;valuetype&gt;-1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8F50161E670A44478F1385077A47B119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E82C31763A184AD0AB15B49C6C4503DF&lt;/guid&gt;&lt;date&gt;3/31/2015 08:07:46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8F50161E670A44478F1385077A47B119&lt;/guid&gt;&lt;repollguid&gt;E99045DC36424FF09FE031DE6F7A5DEF&lt;/repollguid&gt;&lt;sourceid&gt;A6B1B01C4B444AF2BD7148D34540B79C&lt;/sourceid&gt;&lt;questiontext&gt;A lack of insulin production causes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08193C31E3604EFDBF2958CAA8807C19&lt;/guid&gt;&lt;answertext&gt;Gestational Diabetes&lt;/answertext&gt;&lt;valuetype&gt;-1&lt;/valuetype&gt;&lt;/answer&gt;&lt;answer&gt;&lt;guid&gt;0DA3344D01F9444096383603B22981F0&lt;/guid&gt;&lt;answertext&gt;Type I Diabetes&lt;/answertext&gt;&lt;valuetype&gt;1&lt;/valuetype&gt;&lt;/answer&gt;&lt;answer&gt;&lt;guid&gt;D0EE8FA0EC3D4A258F58F420E20B4C4B&lt;/guid&gt;&lt;answertext&gt;Type II Diabetes&lt;/answertext&gt;&lt;valuetype&gt;-1&lt;/valuetype&gt;&lt;/answer&gt;&lt;answer&gt;&lt;guid&gt;FBD2E6FB689E4F6594B01DECDC6546A7&lt;/guid&gt;&lt;answertext&gt;Obesity&lt;/answertext&gt;&lt;valuetype&gt;-1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F05F562B980B4914A67CA27613535680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6F4C67C1BBC94F4D815DDF3648B67CF2&lt;/guid&gt;&lt;date&gt;3/31/2015 08:07:46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F05F562B980B4914A67CA27613535680&lt;/guid&gt;&lt;repollguid&gt;7F839DA28B664D28A0C7E8D2A331A4F6&lt;/repollguid&gt;&lt;sourceid&gt;598CD92FCFA54EB7B7D5AAB05FD90DF6&lt;/sourceid&gt;&lt;questiontext&gt;Type II Diabetics Tend To Be…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285BD90D12C04B199EF9E61310010A84&lt;/guid&gt;&lt;answertext&gt;Obese and Insulin Resistant&lt;/answertext&gt;&lt;valuetype&gt;1&lt;/valuetype&gt;&lt;/answer&gt;&lt;answer&gt;&lt;guid&gt;208EB9F0637D48C089053ED02288C448&lt;/guid&gt;&lt;answertext&gt;Obese and Insulin Sensitive&lt;/answertext&gt;&lt;valuetype&gt;-1&lt;/valuetype&gt;&lt;/answer&gt;&lt;answer&gt;&lt;guid&gt;872186D239A34A85BAAD0A84EF5C21E9&lt;/guid&gt;&lt;answertext&gt;Lean and Insulin Resistant&lt;/answertext&gt;&lt;valuetype&gt;-1&lt;/valuetype&gt;&lt;/answer&gt;&lt;answer&gt;&lt;guid&gt;C79EAC40C7E54EA7BC4F200247F4783F&lt;/guid&gt;&lt;answertext&gt;Lean and Insulin Sensitive&lt;/answertext&gt;&lt;valuetype&gt;-1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84B67B96615A42EB9D99765F511E269C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A93C4DAD67F244A889D43A3C005982B1&lt;/guid&gt;&lt;date&gt;3/31/2015 08:07:46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84B67B96615A42EB9D99765F511E269C&lt;/guid&gt;&lt;repollguid&gt;C2BF770BD25142ACA812458FAC07CE27&lt;/repollguid&gt;&lt;sourceid&gt;98D1F2E8F12C414B960FEB021B18820D&lt;/sourceid&gt;&lt;questiontext&gt;Epinephrine…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8F54628DFC1745C58BA3AF494A85A3C5&lt;/guid&gt;&lt;answertext&gt;Increases heart rate&lt;/answertext&gt;&lt;valuetype&gt;-1&lt;/valuetype&gt;&lt;/answer&gt;&lt;answer&gt;&lt;guid&gt;0FB214AC1DBB4666993767EBD6A28775&lt;/guid&gt;&lt;answertext&gt;Causes smooth muscle vasodilation in skeletal muscle&lt;/answertext&gt;&lt;valuetype&gt;-1&lt;/valuetype&gt;&lt;/answer&gt;&lt;answer&gt;&lt;guid&gt;14F85E4CBDC442548C0EE32602A60F39&lt;/guid&gt;&lt;answertext&gt;Causes digestive smooth muscle vasoconstriction&lt;/answertext&gt;&lt;valuetype&gt;-1&lt;/valuetype&gt;&lt;/answer&gt;&lt;answer&gt;&lt;guid&gt;53A46FA6A55F4723A9CF74E1C12EF269&lt;/guid&gt;&lt;answertext&gt;All of the above&lt;/answertext&gt;&lt;valuetype&gt;1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37E1D9FDE8844D2DA1E2FCBBE068923E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1363DD4D235A48C2B5151D39A69DB631&lt;/guid&gt;&lt;date&gt;3/31/2015 08:07:46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37E1D9FDE8844D2DA1E2FCBBE068923E&lt;/guid&gt;&lt;repollguid&gt;5C99B2517CF44D73A94DBC933A5A6C3E&lt;/repollguid&gt;&lt;sourceid&gt;7C94F64CB0724CC9A150079AFC951D81&lt;/sourceid&gt;&lt;questiontext&gt;What is the effect of dephosphorylating glycogen synthase and glycogen phosphorylase?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5C362D9C0EAB4399A0D1AFB9DFC3F43D&lt;/guid&gt;&lt;answertext&gt;More glycogen synthesis&lt;/answertext&gt;&lt;valuetype&gt;1&lt;/valuetype&gt;&lt;/answer&gt;&lt;answer&gt;&lt;guid&gt;74DAFEE0907844B3B9353328C6B62648&lt;/guid&gt;&lt;answertext&gt;Less glycogen synthesis&lt;/answertext&gt;&lt;valuetype&gt;-1&lt;/valuetype&gt;&lt;/answer&gt;&lt;answer&gt;&lt;guid&gt;70B8F72D612A4D4EA61AE8B7AEDDE181&lt;/guid&gt;&lt;answertext&gt;More glycolysis&lt;/answertext&gt;&lt;valuetype&gt;-1&lt;/valuetype&gt;&lt;/answer&gt;&lt;answer&gt;&lt;guid&gt;0CFA380EAA92411397DA8C9C18617D0D&lt;/guid&gt;&lt;answertext&gt;Less glycolysis&lt;/answertext&gt;&lt;valuetype&gt;-1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F995E6291B1943A4B71E7448FD0E8C5D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A213DC5C0C6442F7B86B22D86BD0CDF0&lt;/guid&gt;&lt;date&gt;3/31/2015 08:07:46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F995E6291B1943A4B71E7448FD0E8C5D&lt;/guid&gt;&lt;repollguid&gt;10475632F18D4A65A26D81E709DBFAAB&lt;/repollguid&gt;&lt;sourceid&gt;ED318E43CDCB4B4898C8FDDC20DB146E&lt;/sourceid&gt;&lt;questiontext&gt;What is the main insulin responsive glucose transporter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62EB1BEF5D194181B5EDF67F7CA7187D&lt;/guid&gt;&lt;answertext&gt;GLUT1&lt;/answertext&gt;&lt;valuetype&gt;-1&lt;/valuetype&gt;&lt;/answer&gt;&lt;answer&gt;&lt;guid&gt;75E8D29D7D3C40218D100A511C69F2B2&lt;/guid&gt;&lt;answertext&gt;GLUT2&lt;/answertext&gt;&lt;valuetype&gt;-1&lt;/valuetype&gt;&lt;/answer&gt;&lt;answer&gt;&lt;guid&gt;C768401CF2DD40B1B089D958A3C2D5C7&lt;/guid&gt;&lt;answertext&gt;GLUT4&lt;/answertext&gt;&lt;valuetype&gt;1&lt;/valuetype&gt;&lt;/answer&gt;&lt;answer&gt;&lt;guid&gt;E46C6DF2B28142E9B1784278E9D84492&lt;/guid&gt;&lt;answertext&gt;SLGT2&lt;/answertext&gt;&lt;valuetype&gt;-1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2C474B6EF824460784F73ED9162B634C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B6E6B7FB36104C52A8E91823CA09A10B&lt;/guid&gt;&lt;date&gt;3/31/2015 08:39:52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2C474B6EF824460784F73ED9162B634C&lt;/guid&gt;&lt;repollguid&gt;D51A3AF833904402B63CE41DF04F53B3&lt;/repollguid&gt;&lt;sourceid&gt;8C70ABEC3D12430EA7C02587575626F1&lt;/sourceid&gt;&lt;questiontext&gt;Enter question text...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answers&gt;&lt;answer&gt;&lt;guid&gt;51E11E47FE274848A8D905D449F03F67&lt;/guid&gt;&lt;answertext&gt;Enter answer text...&lt;/answertext&gt;&lt;valuetype&gt;1&lt;/valuetype&gt;&lt;/answer&gt;&lt;answer&gt;&lt;guid&gt;7C9A735D0B5F40AAB997C846D0707E2B&lt;/guid&gt;&lt;answertext&gt;Enter answer text...&lt;/answertext&gt;&lt;valuetype&gt;-1&lt;/valuetype&gt;&lt;/answer&gt;&lt;answer&gt;&lt;guid&gt;6623AEE8B66E475EAFF58EFD317145D3&lt;/guid&gt;&lt;answertext&gt;Enter answer text...&lt;/answertext&gt;&lt;valuetype&gt;-1&lt;/valuetype&gt;&lt;/answer&gt;&lt;answer&gt;&lt;guid&gt;10B434FD1CBC421B919FF94A4588269D&lt;/guid&gt;&lt;answertext&gt;Enter answer text...&lt;/answertext&gt;&lt;valuetype&gt;-1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E1AF246FC7ED4D97858D489F3F42277C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CEFFAF01FD9A4FD389AB29BC3D499F58&lt;/guid&gt;&lt;date&gt;3/31/2015 08:42:53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E1AF246FC7ED4D97858D489F3F42277C&lt;/guid&gt;&lt;repollguid&gt;8D1EE6E181104A2D88C9CBBCD63122CF&lt;/repollguid&gt;&lt;sourceid&gt;1176913322B6446C9E8CFD9566E9986B&lt;/sourceid&gt;&lt;questiontext&gt;Enter question text...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answers&gt;&lt;answer&gt;&lt;guid&gt;DFD7D608B3854663BCE66D80F1658E58&lt;/guid&gt;&lt;answertext&gt;Enter answer text...&lt;/answertext&gt;&lt;valuetype&gt;-1&lt;/valuetype&gt;&lt;/answer&gt;&lt;answer&gt;&lt;guid&gt;39A93C4309D34B3FA4BFC03FD3D99A9D&lt;/guid&gt;&lt;answertext&gt;Enter answer text...&lt;/answertext&gt;&lt;valuetype&gt;-1&lt;/valuetype&gt;&lt;/answer&gt;&lt;answer&gt;&lt;guid&gt;4AB89B7C437948B7B0B1C75F8CFD1B1C&lt;/guid&gt;&lt;answertext&gt;Enter answer text...&lt;/answertext&gt;&lt;valuetype&gt;1&lt;/valuetype&gt;&lt;/answer&gt;&lt;answer&gt;&lt;guid&gt;B26A6CEF2B4344AEA21DAF03D2096CDE&lt;/guid&gt;&lt;answertext&gt;Enter answer text...&lt;/answertext&gt;&lt;valuetype&gt;-1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457AC79D2DFB4334B3EF53D9E6E43108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EEFA8D3BBC1448BBBFA80AB9C4950456&lt;/guid&gt;&lt;date&gt;3/31/2015 08:07:46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457AC79D2DFB4334B3EF53D9E6E43108&lt;/guid&gt;&lt;repollguid&gt;A592A4DB95AB4390A72308EE7A0C475D&lt;/repollguid&gt;&lt;sourceid&gt;AAB10F2C848241D6AF2B2831F3DE62D5&lt;/sourceid&gt;&lt;questiontext&gt;What cells respond to that signal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B1A682468DF34ADA94DBD21D0E892EA8&lt;/guid&gt;&lt;answertext&gt;Cardiac muscle&lt;/answertext&gt;&lt;valuetype&gt;-1&lt;/valuetype&gt;&lt;/answer&gt;&lt;answer&gt;&lt;guid&gt;DAD0997E111B46919D8EEF981CAF60FD&lt;/guid&gt;&lt;answertext&gt;Skeletal muscle&lt;/answertext&gt;&lt;valuetype&gt;-1&lt;/valuetype&gt;&lt;/answer&gt;&lt;answer&gt;&lt;guid&gt;90E9D543A8DC4000A33B9874B82F29C5&lt;/guid&gt;&lt;answertext&gt;Vascular smooth muscle&lt;/answertext&gt;&lt;valuetype&gt;-1&lt;/valuetype&gt;&lt;/answer&gt;&lt;answer&gt;&lt;guid&gt;718BD7AA494F491F86F2235FC2621830&lt;/guid&gt;&lt;answertext&gt;All of the above&lt;/answertext&gt;&lt;valuetype&gt;1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67D0D55D7ED84602A9FEE2DAA4FCB2D7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772EC0FBF7154DEE89799C3D446E3CE5&lt;/guid&gt;&lt;date&gt;3/31/2015 08:07:46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67D0D55D7ED84602A9FEE2DAA4FCB2D7&lt;/guid&gt;&lt;repollguid&gt;CAFA730F9D234CD3AD9C2587208DC0DA&lt;/repollguid&gt;&lt;sourceid&gt;497089C4529A4E23A656803A6A2CC6E0&lt;/sourceid&gt;&lt;questiontext&gt;Which of the following will increase plasma glucose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FD3A3AFFEFDD4759897EE9F8A31936AA&lt;/guid&gt;&lt;answertext&gt;Glycolysis&lt;/answertext&gt;&lt;valuetype&gt;-1&lt;/valuetype&gt;&lt;/answer&gt;&lt;answer&gt;&lt;guid&gt;DF0C80C103FA43DE86A3BA2F48E081D7&lt;/guid&gt;&lt;answertext&gt;Glycogenolysis&lt;/answertext&gt;&lt;valuetype&gt;1&lt;/valuetype&gt;&lt;/answer&gt;&lt;answer&gt;&lt;guid&gt;18E144B309AD4A3ABFCDE73BFA57A2F6&lt;/guid&gt;&lt;answertext&gt;Glucose Uptake&lt;/answertext&gt;&lt;valuetype&gt;-1&lt;/valuetype&gt;&lt;/answer&gt;&lt;answer&gt;&lt;guid&gt;2885C817DB5341C8BF5D76D7F4AE317A&lt;/guid&gt;&lt;answertext&gt;Suppression of Appetite&lt;/answertext&gt;&lt;valuetype&gt;-1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3C5CB492FB0C48D0A50966C600F9318C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EF472F0B860E4941BF4B7AD402C11B7E&lt;/guid&gt;&lt;date&gt;3/31/2015 08:07:46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3C5CB492FB0C48D0A50966C600F9318C&lt;/guid&gt;&lt;repollguid&gt;22963BB19086430FA2AE10C72C08FAE4&lt;/repollguid&gt;&lt;sourceid&gt;C6B65F42FFAE4468AF4592475F148BAE&lt;/sourceid&gt;&lt;questiontext&gt;A mouse with no Leptin Receptor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EBD158FCC0BE4C7C92272A5580269BBF&lt;/guid&gt;&lt;answertext&gt;Would overeat because it cant respond to leptin&lt;/answertext&gt;&lt;valuetype&gt;0&lt;/valuetype&gt;&lt;/answer&gt;&lt;answer&gt;&lt;guid&gt;A8A97E19F07A4D22B328F5ACDC17CD06&lt;/guid&gt;&lt;answertext&gt;Would not eat because it cant respond to leptin&lt;/answertext&gt;&lt;valuetype&gt;0&lt;/valuetype&gt;&lt;/answer&gt;&lt;answer&gt;&lt;guid&gt;F82BCE470EA44A7A8E9B4D9E6D2CA492&lt;/guid&gt;&lt;answertext&gt;Would over-eat because it responds too strongly to leptin&lt;/answertext&gt;&lt;valuetype&gt;0&lt;/valuetype&gt;&lt;/answer&gt;&lt;answer&gt;&lt;guid&gt;CC142E024E8B4396A2AB6BE40969B3A4&lt;/guid&gt;&lt;answertext&gt;Would not eat because it responds too strongly to leptin&lt;/answertext&gt;&lt;valuetype&gt;0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4FDBD394681249A78978CE9CD5AA3FAF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7487F21213A6424E909866DFE8B46C1F&lt;/guid&gt;&lt;date&gt;3/31/2015 08:07:46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4FDBD394681249A78978CE9CD5AA3FAF&lt;/guid&gt;&lt;repollguid&gt;910275F7441E4335BBA71F10EAE8DBCC&lt;/repollguid&gt;&lt;sourceid&gt;FDF3A27EEB324E61923BA0A5C7309C91&lt;/sourceid&gt;&lt;questiontext&gt;Which hormone stimulates appetite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answers&gt;&lt;answer&gt;&lt;guid&gt;7B7981F82BD04557890A851E901E7A08&lt;/guid&gt;&lt;answertext&gt;Insulin&lt;/answertext&gt;&lt;valuetype&gt;0&lt;/valuetype&gt;&lt;/answer&gt;&lt;answer&gt;&lt;guid&gt;C90B205842C2430782A8F3833DE17803&lt;/guid&gt;&lt;answertext&gt;Leptin&lt;/answertext&gt;&lt;valuetype&gt;0&lt;/valuetype&gt;&lt;/answer&gt;&lt;answer&gt;&lt;guid&gt;6C1580A00B5F4527B03E44C5D1A5FC8D&lt;/guid&gt;&lt;answertext&gt;Ghrelin&lt;/answertext&gt;&lt;valuetype&gt;0&lt;/valuetype&gt;&lt;/answer&gt;&lt;answer&gt;&lt;guid&gt;010624D1E553472D98A1A3AEE12FA300&lt;/guid&gt;&lt;answertext&gt;PYY&lt;/answertext&gt;&lt;valuetype&gt;0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3ECFD246A2BA435E9600E9A12A7041A1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F726A9E15E1B428CBDEDB25F2D867830&lt;/guid&gt;&lt;date&gt;3/31/2015 08:07:46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3ECFD246A2BA435E9600E9A12A7041A1&lt;/guid&gt;&lt;repollguid&gt;F14894AE62C14EFDA4F124F2B495CE06&lt;/repollguid&gt;&lt;sourceid&gt;B5C4401BFF6546BF8EBE6A07D785E908&lt;/sourceid&gt;&lt;questiontext&gt;Which hormone type is most likely to be able to cross plasma membranes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answers&gt;&lt;answer&gt;&lt;guid&gt;D1F92E73216B4D1DB3912CEB2B4A6EC9&lt;/guid&gt;&lt;answertext&gt;An amine such as adrenaline&lt;/answertext&gt;&lt;valuetype&gt;-1&lt;/valuetype&gt;&lt;/answer&gt;&lt;answer&gt;&lt;guid&gt;71F384547C4345109E320141F2D50942&lt;/guid&gt;&lt;answertext&gt;A peptide such as insulin&lt;/answertext&gt;&lt;valuetype&gt;-1&lt;/valuetype&gt;&lt;/answer&gt;&lt;answer&gt;&lt;guid&gt;8486C7C90D174DA184C9CF2A959D234A&lt;/guid&gt;&lt;answertext&gt;A polypeptide such as FSH&lt;/answertext&gt;&lt;valuetype&gt;-1&lt;/valuetype&gt;&lt;/answer&gt;&lt;answer&gt;&lt;guid&gt;CF85491A83F44765B09F2C1779B2BB77&lt;/guid&gt;&lt;answertext&gt;A steroid such as testosterone&lt;/answertext&gt;&lt;valuetype&gt;1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44EEE13E613A41939961146F5098F970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3DC4382659B542F1A43566ED90846B07&lt;/guid&gt;&lt;date&gt;3/31/2015 08:07:46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44EEE13E613A41939961146F5098F970&lt;/guid&gt;&lt;repollguid&gt;C1CFD911D2E949F9B3B070B216193049&lt;/repollguid&gt;&lt;sourceid&gt;A4E4F69CB3A64BA8B84BE102F855B53D&lt;/sourceid&gt;&lt;questiontext&gt;Somatostatin is a Gi-linked GPCR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39636AEE108C477D869151CBF13F7025&lt;/guid&gt;&lt;answertext&gt;Somatostatin activates PKA&lt;/answertext&gt;&lt;valuetype&gt;-1&lt;/valuetype&gt;&lt;/answer&gt;&lt;answer&gt;&lt;guid&gt;7F9252C9E49D4448B97BB645D7B6C32A&lt;/guid&gt;&lt;answertext&gt;Somatostatin decreases cAMP&lt;/answertext&gt;&lt;valuetype&gt;1&lt;/valuetype&gt;&lt;/answer&gt;&lt;answer&gt;&lt;guid&gt;3FE438F61EBD4C0683AD42977B099DD2&lt;/guid&gt;&lt;answertext&gt;Somatostatin receptor is a nuclear hormone receptor&lt;/answertext&gt;&lt;valuetype&gt;-1&lt;/valuetype&gt;&lt;/answer&gt;&lt;answer&gt;&lt;guid&gt;109A21DDED96404E85537E447528E073&lt;/guid&gt;&lt;answertext&gt;All of the above&lt;/answertext&gt;&lt;valuetype&gt;-1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OPENPOLL" val="False"/>
  <p:tag name="TYPE" val="MultiChoiceSlide"/>
  <p:tag name="TPSLIDEBULLETSTYLE" val="2"/>
  <p:tag name="SLIDEGUID" val="5DB2D843803747AAA794713C296A0BA6"/>
  <p:tag name="TPQUESTIONXML" val="&lt;?xml version=&quot;1.0&quot; encoding=&quot;UTF-8&quot; standalone=&quot;yes&quot;?&gt;&lt;questionlist&gt;&lt;properties&gt;&lt;guid&gt;3CDD5A9AFC924F818E73034E6F45E7BF&lt;/guid&gt;&lt;date&gt;3/31/2015 08:07:46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5DB2D843803747AAA794713C296A0BA6&lt;/guid&gt;&lt;repollguid&gt;7AD8A068DCF948968FD0AD0ADF4A1473&lt;/repollguid&gt;&lt;sourceid&gt;B5E63FEF098249369A83C8EDF85E3567&lt;/sourceid&gt;&lt;questiontext&gt;Insulin is released from pancreatic beta cells and is sensed by pancreatic alpha cells to reduce glucagon secretion.  This is an example of …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answers&gt;&lt;answer&gt;&lt;guid&gt;2DAAAFCFF9EE42728D6809AA0E185522&lt;/guid&gt;&lt;answertext&gt;Autocrine action&lt;/answertext&gt;&lt;valuetype&gt;-1&lt;/valuetype&gt;&lt;/answer&gt;&lt;answer&gt;&lt;guid&gt;424F050F03EF412E83E2FFC6A2960BD2&lt;/guid&gt;&lt;answertext&gt;Paracrine action&lt;/answertext&gt;&lt;valuetype&gt;1&lt;/valuetype&gt;&lt;/answer&gt;&lt;answer&gt;&lt;guid&gt;9B9F51FEB6E4463396FFF4F89F52B9BA&lt;/guid&gt;&lt;answertext&gt;Endocrine action&lt;/answertext&gt;&lt;valuetype&gt;-1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7769BDAFA31B4D8E89A3D97BF389FFDF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069A8A2495394585B8D7B1E89A30A3FC&lt;/guid&gt;&lt;date&gt;3/31/2015 08:07:46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7769BDAFA31B4D8E89A3D97BF389FFDF&lt;/guid&gt;&lt;repollguid&gt;7F101416AA2B4CD4A39997BE2DDBEC69&lt;/repollguid&gt;&lt;sourceid&gt;3B37117BF06A400B9AB456DA23412C66&lt;/sourceid&gt;&lt;questiontext&gt;Which hormone is unlikely to be BBB-permeable without transport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answers&gt;&lt;answer&gt;&lt;guid&gt;09940313B54849519CA92A6F9F612D27&lt;/guid&gt;&lt;answertext&gt;Adrenaline&lt;/answertext&gt;&lt;valuetype&gt;-1&lt;/valuetype&gt;&lt;/answer&gt;&lt;answer&gt;&lt;guid&gt;A0CBA5D873514A35BB445F66D4585CF9&lt;/guid&gt;&lt;answertext&gt;Cortisol&lt;/answertext&gt;&lt;valuetype&gt;-1&lt;/valuetype&gt;&lt;/answer&gt;&lt;answer&gt;&lt;guid&gt;260783F54DA9487FB00E504B1A519055&lt;/guid&gt;&lt;answertext&gt;Growth Hormone&lt;/answertext&gt;&lt;valuetype&gt;1&lt;/valuetype&gt;&lt;/answer&gt;&lt;answer&gt;&lt;guid&gt;041E33787FFC4E7CA6F3580673F7ACCD&lt;/guid&gt;&lt;answertext&gt;All of the above&lt;/answertext&gt;&lt;valuetype&gt;-1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E16F6AE3EF8B43AE880A99494C2D6E66"/>
  <p:tag name="AUTOOPENPOLL" val="False"/>
  <p:tag name="TYPE" val="TrueFalse"/>
  <p:tag name="TPSLIDEBULLETSTYLE" val="2"/>
  <p:tag name="TPQUESTIONXML" val="&lt;?xml version=&quot;1.0&quot; encoding=&quot;UTF-8&quot; standalone=&quot;yes&quot;?&gt;&lt;questionlist&gt;&lt;properties&gt;&lt;guid&gt;EF50F523E3D04BECB3445B8F745FC9DC&lt;/guid&gt;&lt;date&gt;3/31/2015 08:07:46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E16F6AE3EF8B43AE880A99494C2D6E66&lt;/guid&gt;&lt;repollguid&gt;20AE2D600706439F90EBFC57EAB0EEF7&lt;/repollguid&gt;&lt;sourceid&gt;0FCC7E86FA234D3EBDA9F9F9467C30A8&lt;/sourceid&gt;&lt;questiontext&gt;The posterior pituitary is connected to the hypothalamus by direct neuronal contacts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correctanswerindicator&gt;True&lt;/correctanswerindicator&gt;&lt;truefalse&gt;True&lt;/truefalse&gt;&lt;answers&gt;&lt;answer&gt;&lt;guid&gt;6BE50B43468747FFADF226EE37D850D1&lt;/guid&gt;&lt;answertext&gt;True&lt;/answertext&gt;&lt;valuetype&gt;1&lt;/valuetype&gt;&lt;/answer&gt;&lt;answer&gt;&lt;guid&gt;4AF13EA47D9341DB853AAC6ED88A4A89&lt;/guid&gt;&lt;answertext&gt;False&lt;/answertext&gt;&lt;valuetype&gt;-1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571E304AB3924E8CB1D3067FDF5E236D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3B554DA9824143C6AA1FE3C9531FCD76&lt;/guid&gt;&lt;date&gt;3/31/2015 08:07:46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571E304AB3924E8CB1D3067FDF5E236D&lt;/guid&gt;&lt;repollguid&gt;087F3021C9724703A1DC3A61DE96DEA6&lt;/repollguid&gt;&lt;sourceid&gt;FE82F8991D1442F6847D1E09EA126C1C&lt;/sourceid&gt;&lt;questiontext&gt;The hypothalamus wants to tell the anterior pituitary to secrete ACTH.  How would this be done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answers&gt;&lt;answer&gt;&lt;guid&gt;880EE4497B484470BF3166A9E4CA5CFF&lt;/guid&gt;&lt;answertext&gt;Hypothalamic neurons have synaptic contacts with ACTH releasing cells&lt;/answertext&gt;&lt;valuetype&gt;0&lt;/valuetype&gt;&lt;/answer&gt;&lt;answer&gt;&lt;guid&gt;645A85194D3E41249F6BDA2D70E0B4B2&lt;/guid&gt;&lt;answertext&gt;Hypothalamic neurons release a ACTH-releasing hormone&lt;/answertext&gt;&lt;valuetype&gt;0&lt;/valuetype&gt;&lt;/answer&gt;&lt;answer&gt;&lt;guid&gt;E1A1978C53524CBF8BE26936CCCC7467&lt;/guid&gt;&lt;answertext&gt;Neither A nor B&lt;/answertext&gt;&lt;valuetype&gt;0&lt;/valuetype&gt;&lt;/answer&gt;&lt;answer&gt;&lt;guid&gt;6B9C32C870AF4669AC5E529A94C60A50&lt;/guid&gt;&lt;answertext&gt;Both A + B&lt;/answertext&gt;&lt;valuetype&gt;0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049C68065F24426C9B4ACE621D055452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0E0791EB6C3A4C3B94107883EC52488A&lt;/guid&gt;&lt;date&gt;3/31/2015 08:07:46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049C68065F24426C9B4ACE621D055452&lt;/guid&gt;&lt;repollguid&gt;24BF2643A2924321957A0CC0586DE059&lt;/repollguid&gt;&lt;sourceid&gt;12664104CC2845C2AC966ED349CFB0A6&lt;/sourceid&gt;&lt;questiontext&gt;How Is Specificity Achieved in Hypothalamlic-Anterior Pituitary Signaling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6AB3BB6155274ADEAC84197C1AB37543&lt;/guid&gt;&lt;answertext&gt;Specialized target cells&lt;/answertext&gt;&lt;valuetype&gt;1&lt;/valuetype&gt;&lt;/answer&gt;&lt;answer&gt;&lt;guid&gt;3299AF3E9F124316B55E495D1DF72F2B&lt;/guid&gt;&lt;answertext&gt;Specific and direct neuronal connections&lt;/answertext&gt;&lt;valuetype&gt;-1&lt;/valuetype&gt;&lt;/answer&gt;&lt;answer&gt;&lt;guid&gt;87CE9E6C92D348B09B2E753C06F96938&lt;/guid&gt;&lt;answertext&gt;Different signaling cascades&lt;/answertext&gt;&lt;valuetype&gt;-1&lt;/valuetype&gt;&lt;/answer&gt;&lt;answer&gt;&lt;guid&gt;E5DFD57C1C96497E89491DA87CBDEA8C&lt;/guid&gt;&lt;answertext&gt;All of the above&lt;/answertext&gt;&lt;valuetype&gt;-1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OPENPOLL" val="False"/>
  <p:tag name="TYPE" val="MultiChoiceSlide"/>
  <p:tag name="TPSLIDEBULLETSTYLE" val="2"/>
  <p:tag name="SLIDEGUID" val="BFE4470D90F3409C968A047C5CFFC2B1"/>
  <p:tag name="TPQUESTIONXML" val="&lt;?xml version=&quot;1.0&quot; encoding=&quot;UTF-8&quot; standalone=&quot;yes&quot;?&gt;&lt;questionlist&gt;&lt;properties&gt;&lt;guid&gt;D928A8EE0620497B8350B7D40AC4B07C&lt;/guid&gt;&lt;date&gt;3/31/2015 08:07:46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BFE4470D90F3409C968A047C5CFFC2B1&lt;/guid&gt;&lt;repollguid&gt;24BF2643A2924321957A0CC0586DE059&lt;/repollguid&gt;&lt;sourceid&gt;12664104CC2845C2AC966ED349CFB0A6&lt;/sourceid&gt;&lt;questiontext&gt;How Is Specificity Achieved in Hypothalamlic-Anterior Pituitary Signaling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6AB3BB6155274ADEAC84197C1AB37543&lt;/guid&gt;&lt;answertext&gt;Specialized target cells&lt;/answertext&gt;&lt;valuetype&gt;1&lt;/valuetype&gt;&lt;/answer&gt;&lt;answer&gt;&lt;guid&gt;3299AF3E9F124316B55E495D1DF72F2B&lt;/guid&gt;&lt;answertext&gt;Specific and direct neuronal connections&lt;/answertext&gt;&lt;valuetype&gt;-1&lt;/valuetype&gt;&lt;/answer&gt;&lt;answer&gt;&lt;guid&gt;87CE9E6C92D348B09B2E753C06F96938&lt;/guid&gt;&lt;answertext&gt;Different signaling cascades&lt;/answertext&gt;&lt;valuetype&gt;-1&lt;/valuetype&gt;&lt;/answer&gt;&lt;answer&gt;&lt;guid&gt;E5DFD57C1C96497E89491DA87CBDEA8C&lt;/guid&gt;&lt;answertext&gt;All of the above&lt;/answertext&gt;&lt;valuetype&gt;-1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01A5A11CFB2E4452A2D9C92001A1E734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6D15C0916285428E8F94E4FA792BEA36&lt;/guid&gt;&lt;date&gt;3/31/2015 08:07:46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01A5A11CFB2E4452A2D9C92001A1E734&lt;/guid&gt;&lt;repollguid&gt;47289A24706E4E3C8D3C00F64CDEB587&lt;/repollguid&gt;&lt;sourceid&gt;090EC740F25D4727B0305D18BFA17F31&lt;/sourceid&gt;&lt;questiontext&gt;The carotid sinus senses increased blood volume due to drinking too much water…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B3379A025DB7499DAFAC26BB7F78C0B3&lt;/guid&gt;&lt;answertext&gt;Vasopressin is released&lt;/answertext&gt;&lt;valuetype&gt;-1&lt;/valuetype&gt;&lt;/answer&gt;&lt;answer&gt;&lt;guid&gt;0A727C40BAFE486B9A7EC0DAAC5E8994&lt;/guid&gt;&lt;answertext&gt;Vasopressin release is inhibited&lt;/answertext&gt;&lt;valuetype&gt;1&lt;/valuetype&gt;&lt;/answer&gt;&lt;answer&gt;&lt;guid&gt;628C0A9056E64093BF0F87323AFDCB64&lt;/guid&gt;&lt;answertext&gt;The carotid sinus cant sense blood volume&lt;/answertext&gt;&lt;valuetype&gt;-1&lt;/valuetype&gt;&lt;/answer&gt;&lt;answer&gt;&lt;guid&gt;9E82E726D8EB45CDA8A79D4841CF6744&lt;/guid&gt;&lt;answertext&gt;More water is retained&lt;/answertext&gt;&lt;valuetype&gt;-1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80A6FED4A59743DCB4FB3271CC879610"/>
  <p:tag name="AUTOOPENPOLL" val="False"/>
  <p:tag name="TYPE" val="TrueFalse"/>
  <p:tag name="TPSLIDEBULLETSTYLE" val="2"/>
  <p:tag name="TPQUESTIONXML" val="&lt;?xml version=&quot;1.0&quot; encoding=&quot;UTF-8&quot; standalone=&quot;yes&quot;?&gt;&lt;questionlist&gt;&lt;properties&gt;&lt;guid&gt;B9E109F02A93445ABB1D14A1BB861439&lt;/guid&gt;&lt;date&gt;3/31/2015 08:07:46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80A6FED4A59743DCB4FB3271CC879610&lt;/guid&gt;&lt;repollguid&gt;67E9702901A84A5C9205F2969DF0FD87&lt;/repollguid&gt;&lt;sourceid&gt;85FCFC51FCB540A8B4AA8C1647DF3046&lt;/sourceid&gt;&lt;questiontext&gt;If vasopressin release is activated by ethanol, this would cause increased urination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truefalse&gt;True&lt;/truefalse&gt;&lt;answers&gt;&lt;answer&gt;&lt;guid&gt;7F63BB2597184409AC8B39DAEBB279E9&lt;/guid&gt;&lt;answertext&gt;True&lt;/answertext&gt;&lt;valuetype&gt;-1&lt;/valuetype&gt;&lt;/answer&gt;&lt;answer&gt;&lt;guid&gt;3A6F79B48D264137A3E807D4B02D3893&lt;/guid&gt;&lt;answertext&gt;False&lt;/answertext&gt;&lt;valuetype&gt;1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46BC9AA67C0345209AE211AEF75C1343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9C7207F0FCA440C7A2762C810270A10A&lt;/guid&gt;&lt;date&gt;3/31/2015 08:07:46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46BC9AA67C0345209AE211AEF75C1343&lt;/guid&gt;&lt;repollguid&gt;7F07AC2B0A364C0491512047CA0F79E4&lt;/repollguid&gt;&lt;sourceid&gt;79CD891D91E64D8EB598D6D675A125A7&lt;/sourceid&gt;&lt;questiontext&gt;Aldosterone…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A07F1F10DBF34B5C84B5D2057C3A8F67&lt;/guid&gt;&lt;answertext&gt;Is released from the kidney&lt;/answertext&gt;&lt;valuetype&gt;-1&lt;/valuetype&gt;&lt;/answer&gt;&lt;answer&gt;&lt;guid&gt;316EF6422C9441789574642F742CD873&lt;/guid&gt;&lt;answertext&gt;Regulates salt reabsorption at the kidney&lt;/answertext&gt;&lt;valuetype&gt;1&lt;/valuetype&gt;&lt;/answer&gt;&lt;answer&gt;&lt;guid&gt;9926D838203A4F50B594E2A0683358C3&lt;/guid&gt;&lt;answertext&gt;Is a peptide hormone&lt;/answertext&gt;&lt;valuetype&gt;-1&lt;/valuetype&gt;&lt;/answer&gt;&lt;answer&gt;&lt;guid&gt;B30BD58ED6344995B9CC1DA5F8E159CA&lt;/guid&gt;&lt;answertext&gt;All of the above&lt;/answertext&gt;&lt;valuetype&gt;-1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245110FE48154FD499B0D033FAC67418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613E474AD3B443328BB80DA0DA52581C&lt;/guid&gt;&lt;date&gt;3/31/2015 08:07:46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245110FE48154FD499B0D033FAC67418&lt;/guid&gt;&lt;repollguid&gt;6B672B89E7CA47C8A21EE73A3D571E1F&lt;/repollguid&gt;&lt;sourceid&gt;22EFE440585F4829B00268F9BF5338C8&lt;/sourceid&gt;&lt;questiontext&gt;Which of the following is a peptide hormone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348002FD717D4D4AB58E3BB828550C93&lt;/guid&gt;&lt;answertext&gt;Growth Hormone&lt;/answertext&gt;&lt;valuetype&gt;-1&lt;/valuetype&gt;&lt;/answer&gt;&lt;answer&gt;&lt;guid&gt;A7E9091B6F5D49E7A9E55489FCC29130&lt;/guid&gt;&lt;answertext&gt;Vasopressin&lt;/answertext&gt;&lt;valuetype&gt;1&lt;/valuetype&gt;&lt;/answer&gt;&lt;answer&gt;&lt;guid&gt;2DA176845E3F408785B21B779CC87632&lt;/guid&gt;&lt;answertext&gt;Testosterone&lt;/answertext&gt;&lt;valuetype&gt;-1&lt;/valuetype&gt;&lt;/answer&gt;&lt;answer&gt;&lt;guid&gt;97D6A21FE6CD4387BF7EE28CA17C7EF7&lt;/guid&gt;&lt;answertext&gt;Epinephrine&lt;/answertext&gt;&lt;valuetype&gt;-1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DB2C0C2B793C4DE2BB810E55656B9FED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B84F08B669774442AB59007CD6CBB038&lt;/guid&gt;&lt;date&gt;3/31/2015 08:07:46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DB2C0C2B793C4DE2BB810E55656B9FED&lt;/guid&gt;&lt;repollguid&gt;C7A6171EDC084DBD8B712CCDF5535C4C&lt;/repollguid&gt;&lt;sourceid&gt;3EBFF4DC262B4A8FA50A8692AD3AFA48&lt;/sourceid&gt;&lt;questiontext&gt;What Cell Type Secretes Growth Hormone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E83344E4DE30438CBF7DBA59E6082B30&lt;/guid&gt;&lt;answertext&gt;Lactotropes&lt;/answertext&gt;&lt;valuetype&gt;-1&lt;/valuetype&gt;&lt;/answer&gt;&lt;answer&gt;&lt;guid&gt;865AB46204994759B1227BC9497BA3F9&lt;/guid&gt;&lt;answertext&gt;Thyrotropes&lt;/answertext&gt;&lt;valuetype&gt;-1&lt;/valuetype&gt;&lt;/answer&gt;&lt;answer&gt;&lt;guid&gt;682F34B7003A432A8AC7D4EE9F2EFEB5&lt;/guid&gt;&lt;answertext&gt;Somatotropes&lt;/answertext&gt;&lt;valuetype&gt;1&lt;/valuetype&gt;&lt;/answer&gt;&lt;answer&gt;&lt;guid&gt;4EF9EADFFBFC407DA9C11D47F784F130&lt;/guid&gt;&lt;answertext&gt;Corticotropes&lt;/answertext&gt;&lt;valuetype&gt;-1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B6DB3BCC0ADB44A0B08D98541CCAC0C9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7FC7486D6A5243E5B83BDB91781BDF06&lt;/guid&gt;&lt;date&gt;3/31/2015 08:07:46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B6DB3BCC0ADB44A0B08D98541CCAC0C9&lt;/guid&gt;&lt;repollguid&gt;D8CFAED5557C4DE78EBCA863E903D7AF&lt;/repollguid&gt;&lt;sourceid&gt;28DC5B020712413BBFDE1DE128BB04C9&lt;/sourceid&gt;&lt;questiontext&gt;Drinking a lot of water will…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1E7AD7BF52614E339C1F34AB3C9DA90F&lt;/guid&gt;&lt;answertext&gt;Increase vasopressin levels, causing water reuptake&lt;/answertext&gt;&lt;valuetype&gt;-1&lt;/valuetype&gt;&lt;/answer&gt;&lt;answer&gt;&lt;guid&gt;5FD20636A7074F0FA3762E3DFF6329C5&lt;/guid&gt;&lt;answertext&gt;Increase vasopressin levels, causing water excretion&lt;/answertext&gt;&lt;valuetype&gt;-1&lt;/valuetype&gt;&lt;/answer&gt;&lt;answer&gt;&lt;guid&gt;4CAA05F4F7F44406A7B26A8A5E795C01&lt;/guid&gt;&lt;answertext&gt;Decrease vasopressin levels, causing water reuptake&lt;/answertext&gt;&lt;valuetype&gt;-1&lt;/valuetype&gt;&lt;/answer&gt;&lt;answer&gt;&lt;guid&gt;26353927FBF84E50BA59D26B8A43FDB7&lt;/guid&gt;&lt;answertext&gt;Decrease vasopressin levels, causing water excretion&lt;/answertext&gt;&lt;valuetype&gt;1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88C9F880AD5D4D04A89CCDE963601B11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EF4E92C3920A4EA08733D0FEBFD13994&lt;/guid&gt;&lt;date&gt;3/31/2015 08:07:46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88C9F880AD5D4D04A89CCDE963601B11&lt;/guid&gt;&lt;repollguid&gt;B7421875F5184796B1BD08C5BB8D9F36&lt;/repollguid&gt;&lt;sourceid&gt;EA2A17BBBF874D4688AE758D8A717111&lt;/sourceid&gt;&lt;questiontext&gt;Direct Aldosterone Effects on Cells Are…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9A92E9028C7A4168919004548E111480&lt;/guid&gt;&lt;answertext&gt;Mediated by a GPCR&lt;/answertext&gt;&lt;valuetype&gt;-1&lt;/valuetype&gt;&lt;/answer&gt;&lt;answer&gt;&lt;guid&gt;8D88DC65F9634A03A2FC60E97E48A467&lt;/guid&gt;&lt;answertext&gt;Rapid because of the post-translational modification of enzymes&lt;/answertext&gt;&lt;valuetype&gt;-1&lt;/valuetype&gt;&lt;/answer&gt;&lt;answer&gt;&lt;guid&gt;DDC1C2BE15B74262B1E16B70ED991E78&lt;/guid&gt;&lt;answertext&gt;Dependent on new mRNA synthesis&lt;/answertext&gt;&lt;valuetype&gt;1&lt;/valuetype&gt;&lt;/answer&gt;&lt;answer&gt;&lt;guid&gt;A6DCFBE035CB4D65B7453A8E4B770A57&lt;/guid&gt;&lt;answertext&gt;All of the above&lt;/answertext&gt;&lt;valuetype&gt;-1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0642D1D709284365897CA11A7EE136E1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E9FF20F85C3F4BE090CF451A2444ECEA&lt;/guid&gt;&lt;date&gt;3/31/2015 08:07:46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0642D1D709284365897CA11A7EE136E1&lt;/guid&gt;&lt;repollguid&gt;28F179CAE4684E458B1A80C32342F9C5&lt;/repollguid&gt;&lt;sourceid&gt;2400184FEDF34A2398AA4A4FB5110FBC&lt;/sourceid&gt;&lt;questiontext&gt;Renin Secretion is Stopped By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D571D958A1FA4D47A470871A36860514&lt;/guid&gt;&lt;answertext&gt;Increased stretch of JG cells&lt;/answertext&gt;&lt;valuetype&gt;1&lt;/valuetype&gt;&lt;/answer&gt;&lt;answer&gt;&lt;guid&gt;51D4C34097E046E6BDA74D62E127008D&lt;/guid&gt;&lt;answertext&gt;Decreased blood volume&lt;/answertext&gt;&lt;valuetype&gt;-1&lt;/valuetype&gt;&lt;/answer&gt;&lt;answer&gt;&lt;guid&gt;0A56C7955BD64ED1823F45FE12B76F6A&lt;/guid&gt;&lt;answertext&gt;Reduced sympathetic tone&lt;/answertext&gt;&lt;valuetype&gt;-1&lt;/valuetype&gt;&lt;/answer&gt;&lt;answer&gt;&lt;guid&gt;7C243AA48E3840BB96048CD7F2CCA386&lt;/guid&gt;&lt;answertext&gt;All of the above&lt;/answertext&gt;&lt;valuetype&gt;-1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07AA551F2E4845A583E08F2099AE87B2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899D260E6A7C457DBF45BD67E271ECC2&lt;/guid&gt;&lt;date&gt;3/31/2015 08:07:46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07AA551F2E4845A583E08F2099AE87B2&lt;/guid&gt;&lt;repollguid&gt;A168E97F5CEB429BB6A21DBEED4F4325&lt;/repollguid&gt;&lt;sourceid&gt;2AF218C6BE974034951CB8E779BB028A&lt;/sourceid&gt;&lt;questiontext&gt;Which hormone should mediate chronic stress responses?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24560FBEAC5A46F5ADC7E7BE88566390&lt;/guid&gt;&lt;answertext&gt;Epinephrine because it functions quickly&lt;/answertext&gt;&lt;valuetype&gt;-1&lt;/valuetype&gt;&lt;/answer&gt;&lt;answer&gt;&lt;guid&gt;F167BB07A64B4EAEBD2309174ECF70FD&lt;/guid&gt;&lt;answertext&gt;Epinephrine because its effects last longer&lt;/answertext&gt;&lt;valuetype&gt;-1&lt;/valuetype&gt;&lt;/answer&gt;&lt;answer&gt;&lt;guid&gt;4CDC75322CED4B0794FA3135D4DF9597&lt;/guid&gt;&lt;answertext&gt;Cortisol because it functions quickly&lt;/answertext&gt;&lt;valuetype&gt;-1&lt;/valuetype&gt;&lt;/answer&gt;&lt;answer&gt;&lt;guid&gt;DB000D10308745ADB0B9DB13C6978A98&lt;/guid&gt;&lt;answertext&gt;Cortisol because its effects last longer&lt;/answertext&gt;&lt;valuetype&gt;1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91479666DEB94D88B6513162154B920B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037AE7BA3D6442C7A0F3625F65C14948&lt;/guid&gt;&lt;date&gt;3/31/2015 08:07:46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91479666DEB94D88B6513162154B920B&lt;/guid&gt;&lt;repollguid&gt;B4158F62B25A40B7B3DAD63388EE6ECF&lt;/repollguid&gt;&lt;sourceid&gt;DF83B607909A4574859C10AC80F9092A&lt;/sourceid&gt;&lt;questiontext&gt;CRH is released from the hypothalamus to the anterior pituitary, so therefore…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D1ADD8815BA742C49001A8AE5F088F0D&lt;/guid&gt;&lt;answertext&gt;Is trafficked via the hypophysial portal system&lt;/answertext&gt;&lt;valuetype&gt;1&lt;/valuetype&gt;&lt;/answer&gt;&lt;answer&gt;&lt;guid&gt;88BD241A6CA349C7BCAE6F775C367DC2&lt;/guid&gt;&lt;answertext&gt;Is Directly secreted via neurons which pass through the infundibulum&lt;/answertext&gt;&lt;valuetype&gt;-1&lt;/valuetype&gt;&lt;/answer&gt;&lt;answer&gt;&lt;guid&gt;D678562FD9424FC6AC531FF1469FE993&lt;/guid&gt;&lt;answertext&gt;Binds a JAK/STAT receptor&lt;/answertext&gt;&lt;valuetype&gt;-1&lt;/valuetype&gt;&lt;/answer&gt;&lt;answer&gt;&lt;guid&gt;D1FF8522D1FE45329FF251BC57E56514&lt;/guid&gt;&lt;answertext&gt;All of the above&lt;/answertext&gt;&lt;valuetype&gt;-1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1266</Words>
  <Application>Microsoft Macintosh PowerPoint</Application>
  <PresentationFormat>On-screen Show (4:3)</PresentationFormat>
  <Paragraphs>348</Paragraphs>
  <Slides>49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 Theme</vt:lpstr>
      <vt:lpstr>Epinephrine…</vt:lpstr>
      <vt:lpstr>Aldosterone…</vt:lpstr>
      <vt:lpstr>Angiotensin…</vt:lpstr>
      <vt:lpstr>When the fight or flight response increases blood flow to muscles, what is the signal</vt:lpstr>
      <vt:lpstr>What cells respond to that signal</vt:lpstr>
      <vt:lpstr>Which hormone type is most likely to be able to cross plasma membranes</vt:lpstr>
      <vt:lpstr>Somatostatin is a Gi-linked GPCR</vt:lpstr>
      <vt:lpstr>Insulin is released from pancreatic beta cells and is sensed by pancreatic alpha cells to reduce glucagon secretion.  This is an example of …</vt:lpstr>
      <vt:lpstr>Which hormone is unlikely to be BBB-permeable without transport</vt:lpstr>
      <vt:lpstr>The posterior pituitary is connected to the hypothalamus by direct neuronal contacts</vt:lpstr>
      <vt:lpstr>The hypothalamus wants to tell the anterior pituitary to secrete ACTH.  How would this be done</vt:lpstr>
      <vt:lpstr>How Is Specificity Achieved in Hypothalamlic-Anterior Pituitary Signaling</vt:lpstr>
      <vt:lpstr>How Is Specificity Achieved in Hypothalamlic-Anterior Pituitary Signaling</vt:lpstr>
      <vt:lpstr>The carotid sinus senses increased blood volume due to drinking too much water…</vt:lpstr>
      <vt:lpstr>If vasopressin release is activated by ethanol, this would cause increased urination </vt:lpstr>
      <vt:lpstr>Which of the following is a peptide hormone</vt:lpstr>
      <vt:lpstr>What Cell Type Secretes Growth Hormone</vt:lpstr>
      <vt:lpstr>Drinking a lot of water will…</vt:lpstr>
      <vt:lpstr>Direct Aldosterone Effects on Cells Are…</vt:lpstr>
      <vt:lpstr>Renin Secretion is Stopped By</vt:lpstr>
      <vt:lpstr>Which hormone should mediate chronic stress responses?</vt:lpstr>
      <vt:lpstr>CRH is released from the hypothalamus to the anterior pituitary, so therefore…</vt:lpstr>
      <vt:lpstr>Which of these are directly released in a neuroendocrine manner?</vt:lpstr>
      <vt:lpstr>Chronically elevated glucocorticoid signaling would cause</vt:lpstr>
      <vt:lpstr>A Patient with a type of  CAH that can not make Cortisol Would be Expected to have…</vt:lpstr>
      <vt:lpstr>b-AR agonists would be good weight loss drugs except…</vt:lpstr>
      <vt:lpstr>Can you recapitulate all the effects of GH by Providing IGF-1?</vt:lpstr>
      <vt:lpstr>What causes diabetes insipidus</vt:lpstr>
      <vt:lpstr>Which are exocrine cells?</vt:lpstr>
      <vt:lpstr>A patient with a pheochromocytoma should have </vt:lpstr>
      <vt:lpstr>Glucose Uptake into Adipose/Muscle is Via Active Transport</vt:lpstr>
      <vt:lpstr>A patient with a pheochromocytoma should have </vt:lpstr>
      <vt:lpstr>What does insulin NOT activate?</vt:lpstr>
      <vt:lpstr>The Insulin Receptor is a…</vt:lpstr>
      <vt:lpstr>A patient is rushed to the hospital with low blood glucose, what would be a bad treatment?</vt:lpstr>
      <vt:lpstr>Adrenaline and Glucagon…</vt:lpstr>
      <vt:lpstr>Which process does cortisol accelerate</vt:lpstr>
      <vt:lpstr>During Fasting Which Is Elevated</vt:lpstr>
      <vt:lpstr>Which is the main second messenger in glucagon signaling</vt:lpstr>
      <vt:lpstr>Why would liver insulin resistance cause hyperglycemia</vt:lpstr>
      <vt:lpstr>A lack of insulin production causes</vt:lpstr>
      <vt:lpstr>Type II Diabetics Tend To Be…</vt:lpstr>
      <vt:lpstr>What is the effect of dephosphorylating glycogen synthase and glycogen phosphorylase?</vt:lpstr>
      <vt:lpstr>What is the main insulin responsive glucose transporter</vt:lpstr>
      <vt:lpstr>Brain insulin resistance would lead to</vt:lpstr>
      <vt:lpstr>Why would Lep or LepR mutant mice become obese</vt:lpstr>
      <vt:lpstr>Which of the following will increase plasma glucose</vt:lpstr>
      <vt:lpstr>A mouse with no Leptin Receptor</vt:lpstr>
      <vt:lpstr>Which hormone stimulates appetite</vt:lpstr>
    </vt:vector>
  </TitlesOfParts>
  <Company>UT-HSC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Bridges</dc:creator>
  <cp:lastModifiedBy>Dave Bridges</cp:lastModifiedBy>
  <cp:revision>11</cp:revision>
  <dcterms:created xsi:type="dcterms:W3CDTF">2015-03-31T00:34:47Z</dcterms:created>
  <dcterms:modified xsi:type="dcterms:W3CDTF">2015-04-01T13:30:43Z</dcterms:modified>
</cp:coreProperties>
</file>